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1" r:id="rId5"/>
    <p:sldId id="264" r:id="rId6"/>
    <p:sldId id="265" r:id="rId7"/>
    <p:sldId id="266" r:id="rId8"/>
    <p:sldId id="262" r:id="rId9"/>
    <p:sldId id="259" r:id="rId10"/>
    <p:sldId id="260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gYehoon" initials="J" lastIdx="1" clrIdx="0">
    <p:extLst>
      <p:ext uri="{19B8F6BF-5375-455C-9EA6-DF929625EA0E}">
        <p15:presenceInfo xmlns:p15="http://schemas.microsoft.com/office/powerpoint/2012/main" userId="JangYeho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5B7"/>
    <a:srgbClr val="DF0772"/>
    <a:srgbClr val="F7F7F7"/>
    <a:srgbClr val="038D9B"/>
    <a:srgbClr val="05D7ED"/>
    <a:srgbClr val="3B90F7"/>
    <a:srgbClr val="ADD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14" y="5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EB033-4747-4442-98B5-AB44EDB2F630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21877-52C3-4A56-A1D7-3471E7179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7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E%85%EB%A0%A5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E%85%EB%A0%A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 </a:t>
            </a:r>
            <a:r>
              <a:rPr lang="en-US" altLang="ko-KR" dirty="0"/>
              <a:t>Tensor </a:t>
            </a:r>
            <a:r>
              <a:rPr lang="ko-KR" altLang="en-US" dirty="0"/>
              <a:t>그래프에서 비동기 적으로 </a:t>
            </a:r>
            <a:r>
              <a:rPr lang="ko-KR" altLang="en-US" dirty="0" err="1"/>
              <a:t>텐서를</a:t>
            </a:r>
            <a:r>
              <a:rPr lang="ko-KR" altLang="en-US" dirty="0"/>
              <a:t> 계산하기위한 개체입니다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21877-52C3-4A56-A1D7-3471E71797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143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입력"/>
              </a:rPr>
              <a:t>입력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시간 순서대로 처리해야 할 필요가 있는 상황에 이용된다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21877-52C3-4A56-A1D7-3471E71797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73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입력"/>
              </a:rPr>
              <a:t>입력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시간 순서대로 처리해야 할 필요가 있는 상황에 이용된다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21877-52C3-4A56-A1D7-3471E71797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73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21877-52C3-4A56-A1D7-3471E71797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4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https://www.tensorflow.org/programmers_guide/threading_and_queues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21877-52C3-4A56-A1D7-3471E71797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8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21877-52C3-4A56-A1D7-3471E71797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9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21877-52C3-4A56-A1D7-3471E71797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7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A623C-C85C-4910-A980-19C4756D5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695550-9D5A-4F10-A654-3184D3F67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1E440-885E-4AF1-B216-B57667E1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6D9D6-A5E9-4BC5-B9EB-40747AE0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0877E-90D9-4298-AAE9-F59DB7DD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96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CB8AD-610D-4161-B327-823B5CF7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D45A18-16D9-4801-B9EC-BF65B7D41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B81E1-A522-4625-B951-30570D82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DF0BA-A04A-4C17-A11E-150B28DE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6DD5A-3A9C-44C8-822A-481EFAB7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1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058B98-7509-4C48-A126-3E5BCC850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C70D1D-1676-49E5-9775-CAB14B9CE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416C36-5C09-43C9-B163-C0FF8FE6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EBFFF9-3B02-43FB-8B21-8CE145AE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BEEA0-9671-4083-92B4-F147A394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2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16A48-670D-480A-88E4-FD9C3FEE7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670044"/>
          </a:xfrm>
          <a:solidFill>
            <a:srgbClr val="DF0772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r>
              <a:rPr lang="ko-KR" altLang="en-US" dirty="0"/>
              <a:t>　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F3428-5814-456C-91FB-CCAE91A3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28" y="1276710"/>
            <a:ext cx="11286343" cy="519178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 b="0" i="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>
              <a:lnSpc>
                <a:spcPct val="150000"/>
              </a:lnSpc>
              <a:defRPr sz="1800" b="0" i="0">
                <a:latin typeface="고도 M" panose="02000503000000020004" pitchFamily="2" charset="-127"/>
                <a:ea typeface="고도 M" panose="02000503000000020004" pitchFamily="2" charset="-127"/>
              </a:defRPr>
            </a:lvl2pPr>
            <a:lvl3pPr>
              <a:lnSpc>
                <a:spcPct val="150000"/>
              </a:lnSpc>
              <a:defRPr sz="1600" b="0" i="0">
                <a:latin typeface="고도 M" panose="02000503000000020004" pitchFamily="2" charset="-127"/>
                <a:ea typeface="고도 M" panose="02000503000000020004" pitchFamily="2" charset="-127"/>
              </a:defRPr>
            </a:lvl3pPr>
            <a:lvl4pPr>
              <a:lnSpc>
                <a:spcPct val="150000"/>
              </a:lnSpc>
              <a:defRPr sz="1400" b="0" i="0">
                <a:latin typeface="고도 M" panose="02000503000000020004" pitchFamily="2" charset="-127"/>
                <a:ea typeface="고도 M" panose="02000503000000020004" pitchFamily="2" charset="-127"/>
              </a:defRPr>
            </a:lvl4pPr>
            <a:lvl5pPr>
              <a:lnSpc>
                <a:spcPct val="150000"/>
              </a:lnSpc>
              <a:defRPr sz="1400" b="0" i="0">
                <a:latin typeface="고도 M" panose="02000503000000020004" pitchFamily="2" charset="-127"/>
                <a:ea typeface="고도 M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78140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50F0A-38B5-43AD-9213-8041E39E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A4CAF-CF3D-4278-9763-FC8ECDF7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CAF89-EA88-4656-8324-A98C3B71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4BE647-7FCD-4688-AE38-04158454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FF5D7-F7CD-4ED6-B804-FC8BAB1F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6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DB727-2C23-44DB-921D-39FF1061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24169-B34F-4287-8DD0-A71B042F7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35EB49-4FAD-4D62-84F3-9B3D5B7AA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FFB955-26EE-4253-8EE0-3ADE90AD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9B731C-137E-4CEC-850D-C8739683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3B2D13-32CF-4D83-A895-ECB8C685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6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5BF0-0054-4EB4-BEBA-DBD7CCE9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27120-6F77-4C15-98FF-2D640027D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D9F54-9987-46FA-9516-C49C5B325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476BBE-29E6-4D1D-B61A-FBEB5214D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C86825-2898-4274-9661-91E3E263A2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D54DEB-6C47-4E8D-A4EB-B5807319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5F4DA-6D30-4DD0-8CDC-6BB94BE9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6F4038-E513-427C-8431-383E3283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6F9D7-2624-44AB-8980-62CA7A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77A98F-BFF5-4E93-9238-BAA28489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5C709E-DCD8-474D-BA69-6E9BEE1C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1270A-A744-42C1-9032-970EF26F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7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39A02D-09A8-466D-AB41-7025C3D5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249F18-BC95-43F8-9E4B-B3CB4668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D8D0D-E361-4090-9966-892A6790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63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8651F-0982-4ED8-9F7B-CD8382F0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7DBB9-EDF4-4568-9375-A21695C97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C03EB-6FB2-4A30-AC0A-FD6228200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FD348-384B-4CD3-AE8B-E20B8D0D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AF1D07-B70B-493B-8007-4BE00294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862FBF-093C-4159-BB5E-2AACD0DFD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0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6AA0F-C173-4809-ACE6-0F9D6D7B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5F938A-F170-403C-9E36-EC78E8AD3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C9D931-76A6-4866-A90B-CEA8555C5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7C7A7F-F2B0-4E5A-86EA-DCC79C9BF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6F7DC5-CC1B-455A-91E8-A0999BE9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7E9A2-F518-43D9-80CF-8A80337A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1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0C50D4-EFA9-4C09-8146-1002F623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833BA1-0EC4-46C3-9643-63566F52C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3359B-6A16-46D5-BA45-B2BFEE231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34C15-FCEA-4FE1-80D4-3EA06DB2F229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5AEBD-DD96-4AF1-8213-28044B14B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55D28-911A-455C-B371-D1B66BE19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5D47-B14D-4C52-8583-3C49A62F54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45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460C7-B09D-4D35-8D83-64448F56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1873"/>
            <a:ext cx="9144000" cy="1646716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rgbClr val="038D9B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Input Pipeline</a:t>
            </a:r>
            <a:endParaRPr lang="ko-KR" altLang="en-US" sz="7200" b="1" dirty="0">
              <a:solidFill>
                <a:srgbClr val="038D9B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20AB2C-2607-4182-981F-17576ED40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1614"/>
            <a:ext cx="9144000" cy="789317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CS20SI Lec9. Input Pipeline</a:t>
            </a:r>
          </a:p>
          <a:p>
            <a:pPr algn="r"/>
            <a:r>
              <a:rPr lang="ko-KR" altLang="en-US" sz="1600" dirty="0" err="1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장예훈</a:t>
            </a:r>
            <a:endParaRPr lang="ko-KR" altLang="en-US" sz="16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417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4B534-9DB1-411A-B641-FC594691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Multi Threads with TF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32A74-3DC5-4096-AB50-B3333766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Session Object</a:t>
            </a:r>
            <a:r>
              <a:rPr lang="ko-KR" altLang="en-US" dirty="0"/>
              <a:t>는 </a:t>
            </a:r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Threads</a:t>
            </a:r>
            <a:r>
              <a:rPr lang="ko-KR" altLang="en-US" dirty="0"/>
              <a:t>로 디자인 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　→ 같은 </a:t>
            </a:r>
            <a:r>
              <a:rPr lang="en-US" altLang="ko-KR" dirty="0"/>
              <a:t>Session</a:t>
            </a:r>
            <a:r>
              <a:rPr lang="ko-KR" altLang="en-US" dirty="0"/>
              <a:t>을 쉽게 사용하고</a:t>
            </a:r>
            <a:r>
              <a:rPr lang="en-US" altLang="ko-KR" dirty="0"/>
              <a:t>, </a:t>
            </a:r>
            <a:r>
              <a:rPr lang="ko-KR" altLang="en-US" dirty="0"/>
              <a:t>병렬적으로 실행 가능</a:t>
            </a:r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Threads</a:t>
            </a:r>
            <a:r>
              <a:rPr lang="ko-KR" altLang="en-US" dirty="0"/>
              <a:t>를 구동하는 </a:t>
            </a:r>
            <a:r>
              <a:rPr lang="en-US" altLang="ko-KR" dirty="0">
                <a:solidFill>
                  <a:srgbClr val="04A5B7"/>
                </a:solidFill>
              </a:rPr>
              <a:t>Python program</a:t>
            </a:r>
            <a:r>
              <a:rPr lang="ko-KR" altLang="en-US" dirty="0">
                <a:solidFill>
                  <a:srgbClr val="04A5B7"/>
                </a:solidFill>
              </a:rPr>
              <a:t>을 구현</a:t>
            </a:r>
            <a:r>
              <a:rPr lang="ko-KR" altLang="en-US" dirty="0"/>
              <a:t>하는 것이 항상 쉬운 것은 아님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Threads</a:t>
            </a:r>
            <a:r>
              <a:rPr lang="ko-KR" altLang="en-US" dirty="0"/>
              <a:t>의 조건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threads</a:t>
            </a:r>
            <a:r>
              <a:rPr lang="ko-KR" altLang="en-US" dirty="0"/>
              <a:t>들은 항상 함께 멈춰야 함</a:t>
            </a:r>
            <a:endParaRPr lang="en-US" altLang="ko-KR" dirty="0"/>
          </a:p>
          <a:p>
            <a:pPr lvl="1"/>
            <a:r>
              <a:rPr lang="ko-KR" altLang="en-US" dirty="0"/>
              <a:t>예외들은 반드시 </a:t>
            </a:r>
            <a:r>
              <a:rPr lang="en-US" altLang="ko-KR" dirty="0"/>
              <a:t>catch</a:t>
            </a:r>
            <a:r>
              <a:rPr lang="ko-KR" altLang="en-US" dirty="0"/>
              <a:t>되고</a:t>
            </a:r>
            <a:r>
              <a:rPr lang="en-US" altLang="ko-KR" dirty="0"/>
              <a:t>, report</a:t>
            </a:r>
            <a:r>
              <a:rPr lang="ko-KR" altLang="en-US" dirty="0"/>
              <a:t>되어야 함</a:t>
            </a:r>
            <a:endParaRPr lang="en-US" altLang="ko-KR" dirty="0"/>
          </a:p>
          <a:p>
            <a:pPr lvl="1"/>
            <a:r>
              <a:rPr lang="ko-KR" altLang="en-US" dirty="0"/>
              <a:t>멈출 때는 </a:t>
            </a:r>
            <a:r>
              <a:rPr lang="en-US" altLang="ko-KR" dirty="0"/>
              <a:t>queue</a:t>
            </a:r>
            <a:r>
              <a:rPr lang="ko-KR" altLang="en-US" dirty="0"/>
              <a:t>가 반드시 닫혀야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05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4DDC1-3472-4A9F-A3EB-80BEE431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Queues &amp; Threads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0D8A9B-3114-47B3-89D2-E5595613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28" y="1810327"/>
            <a:ext cx="11286343" cy="3659909"/>
          </a:xfrm>
        </p:spPr>
        <p:txBody>
          <a:bodyPr/>
          <a:lstStyle/>
          <a:p>
            <a:r>
              <a:rPr lang="en-US" altLang="ko-KR" dirty="0"/>
              <a:t>TF document</a:t>
            </a:r>
            <a:r>
              <a:rPr lang="ko-KR" altLang="en-US" dirty="0"/>
              <a:t>에는 </a:t>
            </a:r>
            <a:r>
              <a:rPr lang="en-US" altLang="ko-KR" dirty="0"/>
              <a:t>Threading</a:t>
            </a:r>
            <a:r>
              <a:rPr lang="ko-KR" altLang="en-US" dirty="0"/>
              <a:t>이 </a:t>
            </a:r>
            <a:r>
              <a:rPr lang="en-US" altLang="ko-KR" dirty="0"/>
              <a:t>Queue</a:t>
            </a:r>
            <a:r>
              <a:rPr lang="ko-KR" altLang="en-US" dirty="0"/>
              <a:t>를 실행하는데 </a:t>
            </a:r>
            <a:r>
              <a:rPr lang="en-US" altLang="ko-KR" dirty="0"/>
              <a:t>optional</a:t>
            </a:r>
            <a:r>
              <a:rPr lang="ko-KR" altLang="en-US" dirty="0"/>
              <a:t>한 것처럼 서술</a:t>
            </a:r>
            <a:endParaRPr lang="en-US" altLang="ko-KR" dirty="0"/>
          </a:p>
          <a:p>
            <a:r>
              <a:rPr lang="ko-KR" altLang="en-US" dirty="0"/>
              <a:t>실제로는 </a:t>
            </a:r>
            <a:r>
              <a:rPr lang="en-US" altLang="ko-KR" dirty="0"/>
              <a:t>Threading</a:t>
            </a:r>
            <a:r>
              <a:rPr lang="ko-KR" altLang="en-US" dirty="0"/>
              <a:t>이 없으면</a:t>
            </a:r>
            <a:endParaRPr lang="en-US" altLang="ko-KR" dirty="0"/>
          </a:p>
          <a:p>
            <a:pPr marL="0" indent="0" algn="r">
              <a:buNone/>
            </a:pPr>
            <a:r>
              <a:rPr lang="en-US" altLang="ko-KR" dirty="0"/>
              <a:t> </a:t>
            </a:r>
            <a:r>
              <a:rPr lang="ko-KR" altLang="en-US" dirty="0"/>
              <a:t>→ 프로그램이 </a:t>
            </a:r>
            <a:r>
              <a:rPr lang="en-US" altLang="ko-KR" dirty="0">
                <a:solidFill>
                  <a:srgbClr val="04A5B7"/>
                </a:solidFill>
              </a:rPr>
              <a:t>Gridlock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하나의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op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가 다른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op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를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기다림 ≒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Traffic Jam) </a:t>
            </a:r>
            <a:r>
              <a:rPr lang="ko-KR" altLang="en-US" dirty="0"/>
              <a:t>에 빠짐 → 프로그램 </a:t>
            </a:r>
            <a:r>
              <a:rPr lang="en-US" altLang="ko-KR" dirty="0">
                <a:solidFill>
                  <a:srgbClr val="04A5B7"/>
                </a:solidFill>
              </a:rPr>
              <a:t>Crush</a:t>
            </a:r>
          </a:p>
          <a:p>
            <a:endParaRPr lang="en-US" altLang="ko-KR" dirty="0"/>
          </a:p>
          <a:p>
            <a:r>
              <a:rPr lang="ko-KR" altLang="en-US" dirty="0"/>
              <a:t>다행히 </a:t>
            </a:r>
            <a:r>
              <a:rPr lang="en-US" altLang="ko-KR" dirty="0"/>
              <a:t>TF</a:t>
            </a:r>
            <a:r>
              <a:rPr lang="ko-KR" altLang="en-US" dirty="0"/>
              <a:t>는 두 개의 </a:t>
            </a:r>
            <a:r>
              <a:rPr lang="en-US" altLang="ko-KR" dirty="0"/>
              <a:t>class</a:t>
            </a:r>
            <a:r>
              <a:rPr lang="ko-KR" altLang="en-US" dirty="0"/>
              <a:t>를 제공함으로써 </a:t>
            </a:r>
            <a:r>
              <a:rPr lang="en-US" altLang="ko-KR" dirty="0"/>
              <a:t>Threading </a:t>
            </a:r>
            <a:r>
              <a:rPr lang="ko-KR" altLang="en-US" dirty="0"/>
              <a:t>문제를 도와주고 있음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　→ </a:t>
            </a:r>
            <a:r>
              <a:rPr lang="en-US" altLang="ko-KR" sz="2400" dirty="0" err="1">
                <a:solidFill>
                  <a:srgbClr val="04A5B7"/>
                </a:solidFill>
              </a:rPr>
              <a:t>tf.Coordinator</a:t>
            </a:r>
            <a:r>
              <a:rPr lang="en-US" altLang="ko-KR" sz="2400" dirty="0">
                <a:solidFill>
                  <a:srgbClr val="04A5B7"/>
                </a:solidFill>
              </a:rPr>
              <a:t> &amp; </a:t>
            </a:r>
            <a:r>
              <a:rPr lang="en-US" altLang="ko-KR" sz="2400" dirty="0" err="1">
                <a:solidFill>
                  <a:srgbClr val="04A5B7"/>
                </a:solidFill>
              </a:rPr>
              <a:t>tf.QueueRunner</a:t>
            </a:r>
            <a:endParaRPr lang="en-US" altLang="ko-KR" dirty="0">
              <a:solidFill>
                <a:srgbClr val="04A5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3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3A814-D485-40F7-88A2-78487D63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 </a:t>
            </a:r>
            <a:r>
              <a:rPr lang="en-US" altLang="ko-KR" dirty="0" err="1"/>
              <a:t>tf.Coordinator</a:t>
            </a:r>
            <a:r>
              <a:rPr lang="en-US" altLang="ko-KR" dirty="0"/>
              <a:t> &amp; </a:t>
            </a:r>
            <a:r>
              <a:rPr lang="en-US" altLang="ko-KR" dirty="0" err="1"/>
              <a:t>tf.QueueRunner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1520A-481C-4388-8913-C297C2AAB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</a:t>
            </a:r>
            <a:r>
              <a:rPr lang="en-US" altLang="ko-KR" dirty="0"/>
              <a:t>class</a:t>
            </a:r>
            <a:r>
              <a:rPr lang="ko-KR" altLang="en-US" dirty="0"/>
              <a:t>는 함께 사용되도록 디자인 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Coordinator class</a:t>
            </a:r>
            <a:r>
              <a:rPr lang="ko-KR" altLang="en-US" dirty="0"/>
              <a:t>는 </a:t>
            </a:r>
            <a:r>
              <a:rPr lang="en-US" altLang="ko-KR" dirty="0"/>
              <a:t>multi thread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4A5B7"/>
                </a:solidFill>
              </a:rPr>
              <a:t>함께 멈추고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　다음 </a:t>
            </a:r>
            <a:r>
              <a:rPr lang="en-US" altLang="ko-KR" dirty="0"/>
              <a:t>op</a:t>
            </a:r>
            <a:r>
              <a:rPr lang="ko-KR" altLang="en-US" dirty="0"/>
              <a:t>가 멈추길 기다리는</a:t>
            </a:r>
            <a:r>
              <a:rPr lang="en-US" altLang="ko-KR" dirty="0"/>
              <a:t>(gridlock</a:t>
            </a:r>
            <a:r>
              <a:rPr lang="ko-KR" altLang="en-US" dirty="0"/>
              <a:t>에 빠진</a:t>
            </a:r>
            <a:r>
              <a:rPr lang="en-US" altLang="ko-KR" dirty="0"/>
              <a:t>) </a:t>
            </a:r>
            <a:r>
              <a:rPr lang="ko-KR" altLang="en-US" dirty="0">
                <a:solidFill>
                  <a:srgbClr val="04A5B7"/>
                </a:solidFill>
              </a:rPr>
              <a:t>예외를 기록</a:t>
            </a:r>
            <a:r>
              <a:rPr lang="ko-KR" altLang="en-US" dirty="0"/>
              <a:t>해주는 데 도움을 줌</a:t>
            </a:r>
            <a:endParaRPr lang="en-US" altLang="ko-KR" dirty="0"/>
          </a:p>
          <a:p>
            <a:r>
              <a:rPr lang="en-US" altLang="ko-KR" dirty="0" err="1"/>
              <a:t>QueueRunner</a:t>
            </a:r>
            <a:r>
              <a:rPr lang="en-US" altLang="ko-KR" dirty="0"/>
              <a:t> class</a:t>
            </a:r>
            <a:r>
              <a:rPr lang="ko-KR" altLang="en-US" dirty="0"/>
              <a:t>는 같은 </a:t>
            </a:r>
            <a:r>
              <a:rPr lang="en-US" altLang="ko-KR" dirty="0"/>
              <a:t>queue</a:t>
            </a:r>
            <a:r>
              <a:rPr lang="ko-KR" altLang="en-US" dirty="0"/>
              <a:t>에 있는 </a:t>
            </a:r>
            <a:r>
              <a:rPr lang="en-US" altLang="ko-KR" dirty="0"/>
              <a:t>tensor</a:t>
            </a:r>
            <a:r>
              <a:rPr lang="ko-KR" altLang="en-US" dirty="0"/>
              <a:t>를 </a:t>
            </a:r>
            <a:r>
              <a:rPr lang="en-US" altLang="ko-KR" dirty="0"/>
              <a:t>enqueue</a:t>
            </a:r>
            <a:r>
              <a:rPr lang="ko-KR" altLang="en-US" dirty="0"/>
              <a:t>하기 위해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　</a:t>
            </a:r>
            <a:r>
              <a:rPr lang="en-US" altLang="ko-KR" dirty="0"/>
              <a:t>cooperating</a:t>
            </a:r>
            <a:r>
              <a:rPr lang="ko-KR" altLang="en-US" dirty="0"/>
              <a:t>하는 많은 </a:t>
            </a:r>
            <a:r>
              <a:rPr lang="en-US" altLang="ko-KR" dirty="0"/>
              <a:t>thread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14475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E4BA3-CCC7-4633-BAA8-DD3302B8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 </a:t>
            </a:r>
            <a:r>
              <a:rPr lang="en-US" altLang="ko-KR" dirty="0" err="1"/>
              <a:t>tf.Coordinator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47E4-CF0E-46D6-B8F1-F3094F8FB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 err="1"/>
              <a:t>tf.train.Coordinator.should_stop</a:t>
            </a:r>
            <a:r>
              <a:rPr lang="en-US" altLang="ko-KR" sz="1400" dirty="0"/>
              <a:t> : </a:t>
            </a:r>
            <a:r>
              <a:rPr lang="ko-KR" altLang="en-US" sz="1400" dirty="0"/>
              <a:t>스레드를 중지 해야 하는 경우 </a:t>
            </a:r>
            <a:r>
              <a:rPr lang="en-US" altLang="ko-KR" sz="1400" dirty="0"/>
              <a:t>True</a:t>
            </a:r>
            <a:r>
              <a:rPr lang="ko-KR" altLang="en-US" sz="1400" dirty="0"/>
              <a:t>를 반환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tf.train.Coordinator.request_stop</a:t>
            </a:r>
            <a:r>
              <a:rPr lang="en-US" altLang="ko-KR" sz="1400" dirty="0"/>
              <a:t> : </a:t>
            </a:r>
            <a:r>
              <a:rPr lang="ko-KR" altLang="en-US" sz="1400" dirty="0"/>
              <a:t>스레드가 멈추도록 요청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tf.train.Coordinator.join</a:t>
            </a:r>
            <a:r>
              <a:rPr lang="en-US" altLang="ko-KR" sz="1400" dirty="0"/>
              <a:t> : </a:t>
            </a:r>
            <a:r>
              <a:rPr lang="ko-KR" altLang="en-US" sz="1400" dirty="0"/>
              <a:t>지정된 스레드가 중지 될 때까지 대기</a:t>
            </a:r>
            <a:endParaRPr lang="en-US" altLang="ko-KR" sz="14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ABBD09A-C214-4757-8970-9434C4894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9403"/>
            <a:ext cx="65" cy="63600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1FC263-99BC-41F8-BDC0-3CED1E9D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15" y="2630330"/>
            <a:ext cx="8797569" cy="4077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CEEB15-48C5-4787-A9F2-CED607AEB63A}"/>
              </a:ext>
            </a:extLst>
          </p:cNvPr>
          <p:cNvSpPr txBox="1"/>
          <p:nvPr/>
        </p:nvSpPr>
        <p:spPr>
          <a:xfrm>
            <a:off x="5218544" y="4567564"/>
            <a:ext cx="30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① </a:t>
            </a:r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Coordinator </a:t>
            </a:r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개체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B6AB5-3998-4E00-AA41-46082CF42683}"/>
              </a:ext>
            </a:extLst>
          </p:cNvPr>
          <p:cNvSpPr txBox="1"/>
          <p:nvPr/>
        </p:nvSpPr>
        <p:spPr>
          <a:xfrm>
            <a:off x="9081983" y="5248415"/>
            <a:ext cx="304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② </a:t>
            </a:r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Coordinator</a:t>
            </a:r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사용하는 　</a:t>
            </a:r>
            <a:endParaRPr lang="en-US" altLang="ko-KR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　 스레드 여러 개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235E7-ACCD-4719-93ED-B2D9AA7BEC30}"/>
              </a:ext>
            </a:extLst>
          </p:cNvPr>
          <p:cNvSpPr txBox="1"/>
          <p:nvPr/>
        </p:nvSpPr>
        <p:spPr>
          <a:xfrm>
            <a:off x="3804417" y="6034247"/>
            <a:ext cx="30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③ 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1789E-5BE6-406A-A55F-14FA58334431}"/>
              </a:ext>
            </a:extLst>
          </p:cNvPr>
          <p:cNvSpPr txBox="1"/>
          <p:nvPr/>
        </p:nvSpPr>
        <p:spPr>
          <a:xfrm>
            <a:off x="5273961" y="3229615"/>
            <a:ext cx="563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④ </a:t>
            </a:r>
            <a:r>
              <a:rPr lang="en-US" altLang="ko-KR" dirty="0" err="1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should_stop</a:t>
            </a:r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True</a:t>
            </a:r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 할 때까지 </a:t>
            </a:r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loop </a:t>
            </a:r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C1663A-ACA4-4B88-81CA-046A9610EFB0}"/>
              </a:ext>
            </a:extLst>
          </p:cNvPr>
          <p:cNvSpPr txBox="1"/>
          <p:nvPr/>
        </p:nvSpPr>
        <p:spPr>
          <a:xfrm>
            <a:off x="5273961" y="3760090"/>
            <a:ext cx="6151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⑤ </a:t>
            </a:r>
            <a:r>
              <a:rPr lang="en-US" altLang="ko-KR" dirty="0" err="1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request_stop</a:t>
            </a:r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호출</a:t>
            </a:r>
            <a:endParaRPr lang="en-US" altLang="ko-KR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　→ </a:t>
            </a:r>
            <a:r>
              <a:rPr lang="en-US" altLang="ko-KR" dirty="0" err="1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should_stop</a:t>
            </a:r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True</a:t>
            </a:r>
            <a:r>
              <a:rPr lang="ko-KR" altLang="en-US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 → </a:t>
            </a:r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loop stop</a:t>
            </a:r>
            <a:endParaRPr lang="ko-KR" altLang="en-US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689B80-1A0F-4DB7-A9F7-CA97F7116462}"/>
              </a:ext>
            </a:extLst>
          </p:cNvPr>
          <p:cNvSpPr/>
          <p:nvPr/>
        </p:nvSpPr>
        <p:spPr>
          <a:xfrm>
            <a:off x="7988968" y="5402179"/>
            <a:ext cx="144379" cy="15641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4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8D95B-04F9-44A2-B244-1E3CEF6B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 err="1"/>
              <a:t>tf.FIFOQueue</a:t>
            </a:r>
            <a:r>
              <a:rPr lang="en-US" altLang="ko-KR" dirty="0"/>
              <a:t> &amp; </a:t>
            </a:r>
            <a:r>
              <a:rPr lang="en-US" altLang="ko-KR" dirty="0" err="1"/>
              <a:t>tf.RandomShuffleQueue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85D76-A9D8-437D-BEAC-78ADDA12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rgbClr val="04A5B7"/>
                </a:solidFill>
              </a:rPr>
              <a:t>Main</a:t>
            </a:r>
          </a:p>
          <a:p>
            <a:r>
              <a:rPr lang="en-US" altLang="ko-KR" dirty="0" err="1"/>
              <a:t>FIFOQueue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04A5B7"/>
                </a:solidFill>
              </a:rPr>
              <a:t>dequeue element</a:t>
            </a:r>
            <a:r>
              <a:rPr lang="ko-KR" altLang="en-US" dirty="0"/>
              <a:t>가 </a:t>
            </a:r>
            <a:r>
              <a:rPr lang="en-US" altLang="ko-KR" dirty="0">
                <a:solidFill>
                  <a:srgbClr val="04A5B7"/>
                </a:solidFill>
              </a:rPr>
              <a:t>FIFO </a:t>
            </a:r>
            <a:r>
              <a:rPr lang="ko-KR" altLang="en-US" dirty="0">
                <a:solidFill>
                  <a:srgbClr val="04A5B7"/>
                </a:solidFill>
              </a:rPr>
              <a:t>순서</a:t>
            </a:r>
            <a:r>
              <a:rPr lang="ko-KR" altLang="en-US" dirty="0"/>
              <a:t>를 갖도록 </a:t>
            </a:r>
            <a:r>
              <a:rPr lang="en-US" altLang="ko-KR" dirty="0"/>
              <a:t>Queue</a:t>
            </a:r>
            <a:r>
              <a:rPr lang="ko-KR" altLang="en-US" dirty="0"/>
              <a:t>를 생성</a:t>
            </a:r>
            <a:endParaRPr lang="en-US" altLang="ko-KR" dirty="0"/>
          </a:p>
          <a:p>
            <a:r>
              <a:rPr lang="en-US" altLang="ko-KR" dirty="0" err="1"/>
              <a:t>RandomShuffleQueue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04A5B7"/>
                </a:solidFill>
              </a:rPr>
              <a:t>dequeue element</a:t>
            </a:r>
            <a:r>
              <a:rPr lang="ko-KR" altLang="en-US" dirty="0"/>
              <a:t>가 </a:t>
            </a:r>
            <a:r>
              <a:rPr lang="en-US" altLang="ko-KR" dirty="0">
                <a:solidFill>
                  <a:srgbClr val="04A5B7"/>
                </a:solidFill>
              </a:rPr>
              <a:t>Random</a:t>
            </a:r>
            <a:r>
              <a:rPr lang="ko-KR" altLang="en-US" dirty="0">
                <a:solidFill>
                  <a:srgbClr val="04A5B7"/>
                </a:solidFill>
              </a:rPr>
              <a:t>한 순서</a:t>
            </a:r>
            <a:r>
              <a:rPr lang="ko-KR" altLang="en-US" dirty="0"/>
              <a:t>를 갖도록 </a:t>
            </a:r>
            <a:r>
              <a:rPr lang="en-US" altLang="ko-KR" dirty="0"/>
              <a:t>Queue</a:t>
            </a:r>
            <a:r>
              <a:rPr lang="ko-KR" altLang="en-US" dirty="0"/>
              <a:t>를 생성</a:t>
            </a:r>
            <a:endParaRPr lang="en-US" altLang="ko-KR" dirty="0"/>
          </a:p>
          <a:p>
            <a:r>
              <a:rPr lang="ko-KR" altLang="en-US" dirty="0"/>
              <a:t>위의 각 </a:t>
            </a:r>
            <a:r>
              <a:rPr lang="en-US" altLang="ko-KR" dirty="0"/>
              <a:t>Queue</a:t>
            </a:r>
            <a:r>
              <a:rPr lang="ko-KR" altLang="en-US" dirty="0"/>
              <a:t>들은 </a:t>
            </a:r>
            <a:r>
              <a:rPr lang="en-US" altLang="ko-KR" dirty="0">
                <a:solidFill>
                  <a:srgbClr val="04A5B7"/>
                </a:solidFill>
              </a:rPr>
              <a:t>enqueue, </a:t>
            </a:r>
            <a:r>
              <a:rPr lang="en-US" altLang="ko-KR" dirty="0" err="1">
                <a:solidFill>
                  <a:srgbClr val="04A5B7"/>
                </a:solidFill>
              </a:rPr>
              <a:t>enqueue_many</a:t>
            </a:r>
            <a:r>
              <a:rPr lang="en-US" altLang="ko-KR" dirty="0">
                <a:solidFill>
                  <a:srgbClr val="04A5B7"/>
                </a:solidFill>
              </a:rPr>
              <a:t>, dequeue</a:t>
            </a:r>
            <a:r>
              <a:rPr lang="ko-KR" altLang="en-US" dirty="0"/>
              <a:t>를 지원</a:t>
            </a:r>
            <a:endParaRPr lang="en-US" altLang="ko-KR" dirty="0"/>
          </a:p>
          <a:p>
            <a:r>
              <a:rPr lang="en-US" altLang="ko-KR" dirty="0"/>
              <a:t>Data</a:t>
            </a:r>
            <a:r>
              <a:rPr lang="ko-KR" altLang="en-US" dirty="0"/>
              <a:t>를 읽을 때</a:t>
            </a:r>
            <a:r>
              <a:rPr lang="en-US" altLang="ko-KR" dirty="0"/>
              <a:t>, enqueue</a:t>
            </a:r>
            <a:r>
              <a:rPr lang="ko-KR" altLang="en-US" dirty="0"/>
              <a:t>할 때는 한꺼번에 많은 예제를 넣을 수 있지만</a:t>
            </a:r>
            <a:r>
              <a:rPr lang="en-US" altLang="ko-KR" dirty="0">
                <a:solidFill>
                  <a:srgbClr val="04A5B7"/>
                </a:solidFill>
              </a:rPr>
              <a:t>(</a:t>
            </a:r>
            <a:r>
              <a:rPr lang="en-US" altLang="ko-KR" dirty="0" err="1">
                <a:solidFill>
                  <a:srgbClr val="04A5B7"/>
                </a:solidFill>
              </a:rPr>
              <a:t>enqueue_many</a:t>
            </a:r>
            <a:r>
              <a:rPr lang="en-US" altLang="ko-KR" dirty="0">
                <a:solidFill>
                  <a:srgbClr val="04A5B7"/>
                </a:solidFill>
              </a:rPr>
              <a:t>)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　</a:t>
            </a:r>
            <a:r>
              <a:rPr lang="en-US" altLang="ko-KR" dirty="0">
                <a:solidFill>
                  <a:srgbClr val="04A5B7"/>
                </a:solidFill>
              </a:rPr>
              <a:t>dequeue</a:t>
            </a:r>
            <a:r>
              <a:rPr lang="ko-KR" altLang="en-US" dirty="0"/>
              <a:t>는</a:t>
            </a:r>
            <a:r>
              <a:rPr lang="ko-KR" altLang="en-US" dirty="0">
                <a:solidFill>
                  <a:srgbClr val="04A5B7"/>
                </a:solidFill>
              </a:rPr>
              <a:t> </a:t>
            </a:r>
            <a:r>
              <a:rPr lang="en-US" altLang="ko-KR" dirty="0">
                <a:solidFill>
                  <a:srgbClr val="04A5B7"/>
                </a:solidFill>
              </a:rPr>
              <a:t>one by one</a:t>
            </a:r>
            <a:r>
              <a:rPr lang="ko-KR" altLang="en-US" dirty="0"/>
              <a:t>으로 하는 것이 보통 </a:t>
            </a:r>
            <a:r>
              <a:rPr lang="en-US" altLang="ko-KR" dirty="0"/>
              <a:t>(</a:t>
            </a:r>
            <a:r>
              <a:rPr lang="en-US" altLang="ko-KR" dirty="0" err="1"/>
              <a:t>dequeue_many</a:t>
            </a:r>
            <a:r>
              <a:rPr lang="ko-KR" altLang="en-US" dirty="0"/>
              <a:t>는 허용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batch</a:t>
            </a:r>
            <a:r>
              <a:rPr lang="ko-KR" altLang="en-US" dirty="0"/>
              <a:t>를 </a:t>
            </a:r>
            <a:r>
              <a:rPr lang="en-US" altLang="ko-KR" dirty="0"/>
              <a:t>dequeue</a:t>
            </a:r>
            <a:r>
              <a:rPr lang="ko-KR" altLang="en-US" dirty="0"/>
              <a:t>할 때 한꺼번에 많은 </a:t>
            </a:r>
            <a:r>
              <a:rPr lang="en-US" altLang="ko-KR" dirty="0"/>
              <a:t>element</a:t>
            </a:r>
            <a:r>
              <a:rPr lang="ko-KR" altLang="en-US" dirty="0"/>
              <a:t>를 얻고 싶다면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 err="1">
                <a:solidFill>
                  <a:srgbClr val="DF0772"/>
                </a:solidFill>
              </a:rPr>
              <a:t>tf.train.batch</a:t>
            </a:r>
            <a:r>
              <a:rPr lang="en-US" altLang="ko-KR" dirty="0">
                <a:solidFill>
                  <a:srgbClr val="DF0772"/>
                </a:solidFill>
              </a:rPr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random shuffle </a:t>
            </a:r>
            <a:r>
              <a:rPr lang="ko-KR" altLang="en-US" dirty="0"/>
              <a:t>된 </a:t>
            </a:r>
            <a:r>
              <a:rPr lang="en-US" altLang="ko-KR" dirty="0"/>
              <a:t>batch</a:t>
            </a:r>
            <a:r>
              <a:rPr lang="ko-KR" altLang="en-US" dirty="0"/>
              <a:t>를 얻고 싶다면 → </a:t>
            </a:r>
            <a:r>
              <a:rPr lang="en-US" altLang="ko-KR" dirty="0" err="1">
                <a:solidFill>
                  <a:srgbClr val="DF0772"/>
                </a:solidFill>
              </a:rPr>
              <a:t>tf.train.shuffle_batch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4220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5F0C5-D7F3-40AF-B081-2735D07E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 err="1"/>
              <a:t>tf.PaddingFIFOQueue</a:t>
            </a:r>
            <a:r>
              <a:rPr lang="en-US" altLang="ko-KR" dirty="0"/>
              <a:t> &amp; </a:t>
            </a:r>
            <a:r>
              <a:rPr lang="en-US" altLang="ko-KR" dirty="0" err="1"/>
              <a:t>tf.PriorityQueue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AB8F2-2CBC-4B2D-92C6-758322E11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FIFOQueue</a:t>
            </a:r>
            <a:r>
              <a:rPr lang="ko-KR" altLang="en-US" dirty="0"/>
              <a:t>를 </a:t>
            </a:r>
            <a:r>
              <a:rPr lang="en-US" altLang="ko-KR" dirty="0" err="1"/>
              <a:t>paddin</a:t>
            </a:r>
            <a:r>
              <a:rPr lang="ko-KR" altLang="en-US" dirty="0"/>
              <a:t>으로 </a:t>
            </a:r>
            <a:r>
              <a:rPr lang="en-US" altLang="ko-KR" dirty="0"/>
              <a:t>tensor</a:t>
            </a:r>
            <a:r>
              <a:rPr lang="ko-KR" altLang="en-US" dirty="0"/>
              <a:t>의 가변성</a:t>
            </a:r>
            <a:r>
              <a:rPr lang="en-US" altLang="ko-KR" dirty="0"/>
              <a:t> </a:t>
            </a:r>
            <a:r>
              <a:rPr lang="ko-KR" altLang="en-US" dirty="0"/>
              <a:t>있는 </a:t>
            </a:r>
            <a:r>
              <a:rPr lang="en-US" altLang="ko-KR" dirty="0"/>
              <a:t>batching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일괄 처리를 지원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ex) NLP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중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seq2seq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모델을 사용할 때 문장을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batch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로 넣길 원함 → 문장마다 길이가 같지 않음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　　　→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tf.PaddingFIFOQueue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사용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dirty="0" err="1"/>
              <a:t>PaddingFIFOQueue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shape</a:t>
            </a:r>
            <a:r>
              <a:rPr lang="ko-KR" altLang="en-US" dirty="0"/>
              <a:t>의 </a:t>
            </a:r>
            <a:r>
              <a:rPr lang="en-US" altLang="ko-KR" dirty="0"/>
              <a:t>component</a:t>
            </a:r>
            <a:r>
              <a:rPr lang="ko-KR" altLang="en-US" dirty="0"/>
              <a:t>를 포함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04A5B7"/>
                </a:solidFill>
              </a:rPr>
              <a:t>dequeue_many</a:t>
            </a:r>
            <a:r>
              <a:rPr lang="en-US" altLang="ko-KR" dirty="0">
                <a:solidFill>
                  <a:srgbClr val="04A5B7"/>
                </a:solidFill>
              </a:rPr>
              <a:t> </a:t>
            </a:r>
            <a:r>
              <a:rPr lang="ko-KR" altLang="en-US" dirty="0">
                <a:solidFill>
                  <a:srgbClr val="04A5B7"/>
                </a:solidFill>
              </a:rPr>
              <a:t>지원</a:t>
            </a:r>
            <a:endParaRPr lang="en-US" altLang="ko-KR" dirty="0">
              <a:solidFill>
                <a:srgbClr val="04A5B7"/>
              </a:solidFill>
            </a:endParaRPr>
          </a:p>
          <a:p>
            <a:pPr marL="457200" lvl="1" indent="0">
              <a:buNone/>
            </a:pPr>
            <a:r>
              <a:rPr lang="ko-KR" altLang="en-US" dirty="0"/>
              <a:t>→ 왜 </a:t>
            </a:r>
            <a:r>
              <a:rPr lang="en-US" altLang="ko-KR" dirty="0" err="1"/>
              <a:t>PaddingFIFOQueue</a:t>
            </a:r>
            <a:r>
              <a:rPr lang="ko-KR" altLang="en-US" dirty="0"/>
              <a:t>에서만 </a:t>
            </a:r>
            <a:r>
              <a:rPr lang="en-US" altLang="ko-KR" dirty="0" err="1"/>
              <a:t>dequeue_many</a:t>
            </a:r>
            <a:r>
              <a:rPr lang="ko-KR" altLang="en-US" dirty="0"/>
              <a:t>를 지원하는 지 정확한 이유를 모름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　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저자가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TF GitHub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report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issue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를 읽고 난 후 추측으로는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dequeue_many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는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FIFOQueue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와 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　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RandomShuffleQueue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를 지원하는데 사용되었지만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사용자들이 실행하는데 수 많은 문제들이 생겨서 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　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에서 허용하지 않게 만든 것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2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5A0F3-AA6B-4645-9781-CF564C02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Create the Queue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E44F4-A2F3-41EE-9DAA-F765C7F0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parameter</a:t>
            </a:r>
            <a:r>
              <a:rPr lang="ko-KR" altLang="en-US" dirty="0"/>
              <a:t>를 사용하여 독립적으로 </a:t>
            </a:r>
            <a:r>
              <a:rPr lang="en-US" altLang="ko-KR" dirty="0"/>
              <a:t>Queue</a:t>
            </a:r>
            <a:r>
              <a:rPr lang="ko-KR" altLang="en-US" dirty="0"/>
              <a:t> 생성 가능</a:t>
            </a:r>
            <a:endParaRPr lang="en-US" altLang="ko-KR" dirty="0"/>
          </a:p>
          <a:p>
            <a:pPr lvl="1"/>
            <a:r>
              <a:rPr lang="en-US" altLang="ko-KR" dirty="0" err="1"/>
              <a:t>min_after_dequeue</a:t>
            </a:r>
            <a:r>
              <a:rPr lang="en-US" altLang="ko-KR" dirty="0"/>
              <a:t> : </a:t>
            </a:r>
            <a:r>
              <a:rPr lang="ko-KR" altLang="en-US" dirty="0"/>
              <a:t>사용자가 </a:t>
            </a:r>
            <a:r>
              <a:rPr lang="en-US" altLang="ko-KR" dirty="0"/>
              <a:t>dequeue</a:t>
            </a:r>
            <a:r>
              <a:rPr lang="ko-KR" altLang="en-US" dirty="0"/>
              <a:t>한 후 한 </a:t>
            </a:r>
            <a:r>
              <a:rPr lang="en-US" altLang="ko-KR" dirty="0"/>
              <a:t>queue</a:t>
            </a:r>
            <a:r>
              <a:rPr lang="ko-KR" altLang="en-US" dirty="0"/>
              <a:t>안에 있는 </a:t>
            </a:r>
            <a:r>
              <a:rPr lang="en-US" altLang="ko-KR" dirty="0"/>
              <a:t>element</a:t>
            </a:r>
            <a:r>
              <a:rPr lang="ko-KR" altLang="en-US" dirty="0"/>
              <a:t>의 최소 수</a:t>
            </a:r>
            <a:endParaRPr lang="en-US" altLang="ko-KR" dirty="0"/>
          </a:p>
          <a:p>
            <a:pPr lvl="1"/>
            <a:r>
              <a:rPr lang="ko-KR" altLang="en-US" dirty="0"/>
              <a:t>제한된</a:t>
            </a:r>
            <a:r>
              <a:rPr lang="en-US" altLang="ko-KR" dirty="0"/>
              <a:t> capacity : </a:t>
            </a:r>
            <a:r>
              <a:rPr lang="ko-KR" altLang="en-US" dirty="0"/>
              <a:t>한 </a:t>
            </a:r>
            <a:r>
              <a:rPr lang="en-US" altLang="ko-KR" dirty="0"/>
              <a:t>queue </a:t>
            </a:r>
            <a:r>
              <a:rPr lang="ko-KR" altLang="en-US" dirty="0"/>
              <a:t>안에 들어갈 수 있는 </a:t>
            </a:r>
            <a:r>
              <a:rPr lang="en-US" altLang="ko-KR" dirty="0"/>
              <a:t>elements</a:t>
            </a:r>
            <a:r>
              <a:rPr lang="ko-KR" altLang="en-US" dirty="0"/>
              <a:t>의 최대 수</a:t>
            </a:r>
            <a:endParaRPr lang="en-US" altLang="ko-KR" dirty="0"/>
          </a:p>
          <a:p>
            <a:pPr lvl="1"/>
            <a:r>
              <a:rPr lang="en-US" altLang="ko-KR" dirty="0"/>
              <a:t>element shape : queue</a:t>
            </a:r>
            <a:r>
              <a:rPr lang="ko-KR" altLang="en-US" dirty="0"/>
              <a:t>안에 있는 </a:t>
            </a:r>
            <a:r>
              <a:rPr lang="en-US" altLang="ko-KR" dirty="0"/>
              <a:t>element</a:t>
            </a:r>
            <a:r>
              <a:rPr lang="ko-KR" altLang="en-US" dirty="0"/>
              <a:t>의 </a:t>
            </a:r>
            <a:r>
              <a:rPr lang="en-US" altLang="ko-KR" dirty="0"/>
              <a:t>shape, </a:t>
            </a:r>
            <a:r>
              <a:rPr lang="ko-KR" altLang="en-US" dirty="0"/>
              <a:t>만약</a:t>
            </a:r>
            <a:r>
              <a:rPr lang="en-US" altLang="ko-KR" dirty="0"/>
              <a:t> shape</a:t>
            </a:r>
            <a:r>
              <a:rPr lang="ko-KR" altLang="en-US" dirty="0"/>
              <a:t>이 </a:t>
            </a:r>
            <a:r>
              <a:rPr lang="en-US" altLang="ko-KR" dirty="0"/>
              <a:t>None</a:t>
            </a:r>
            <a:r>
              <a:rPr lang="ko-KR" altLang="en-US" dirty="0"/>
              <a:t>이면 어떤 </a:t>
            </a:r>
            <a:r>
              <a:rPr lang="en-US" altLang="ko-KR" dirty="0"/>
              <a:t>shape</a:t>
            </a:r>
            <a:r>
              <a:rPr lang="ko-KR" altLang="en-US" dirty="0"/>
              <a:t>이라도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실제로는 </a:t>
            </a:r>
            <a:r>
              <a:rPr lang="en-US" altLang="ko-KR" dirty="0"/>
              <a:t>queue</a:t>
            </a:r>
            <a:r>
              <a:rPr lang="ko-KR" altLang="en-US" dirty="0"/>
              <a:t>자체를 단독으로 사용하는 경우는 거의 없음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59C5FE-17D9-4982-A240-455F547874FD}"/>
              </a:ext>
            </a:extLst>
          </p:cNvPr>
          <p:cNvGrpSpPr/>
          <p:nvPr/>
        </p:nvGrpSpPr>
        <p:grpSpPr>
          <a:xfrm>
            <a:off x="1094873" y="3537284"/>
            <a:ext cx="9399240" cy="1046747"/>
            <a:chOff x="1251284" y="4197900"/>
            <a:chExt cx="9399240" cy="10467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45D38A-52F4-4F53-BA87-03C33A0C7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1284" y="4425371"/>
              <a:ext cx="9399240" cy="591804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0A333C5-B6AC-4E55-83BC-C57FFC6C076B}"/>
                </a:ext>
              </a:extLst>
            </p:cNvPr>
            <p:cNvSpPr/>
            <p:nvPr/>
          </p:nvSpPr>
          <p:spPr>
            <a:xfrm>
              <a:off x="1251284" y="4197900"/>
              <a:ext cx="9340516" cy="1046747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9848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85FC-A94C-4E11-BA99-A12F0872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Reader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5A123-AC00-41A3-AC71-002DD4506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Lec5</a:t>
            </a:r>
            <a:r>
              <a:rPr lang="ko-KR" altLang="en-US" dirty="0"/>
              <a:t>에서 우리는 </a:t>
            </a:r>
            <a:r>
              <a:rPr lang="en-US" altLang="ko-KR" dirty="0"/>
              <a:t>Data Reader</a:t>
            </a:r>
            <a:r>
              <a:rPr lang="ko-KR" altLang="en-US" dirty="0"/>
              <a:t>에 관해서 배웠지만 사용하기 까다롭고</a:t>
            </a:r>
            <a:r>
              <a:rPr lang="en-US" altLang="ko-KR" dirty="0"/>
              <a:t>, </a:t>
            </a:r>
            <a:r>
              <a:rPr lang="ko-KR" altLang="en-US" dirty="0"/>
              <a:t>모호한 문서는 실제로 도움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TF</a:t>
            </a:r>
            <a:r>
              <a:rPr lang="ko-KR" altLang="en-US" dirty="0"/>
              <a:t>에서 </a:t>
            </a:r>
            <a:r>
              <a:rPr lang="en-US" altLang="ko-KR" dirty="0"/>
              <a:t>Data</a:t>
            </a:r>
            <a:r>
              <a:rPr lang="ko-KR" altLang="en-US" dirty="0"/>
              <a:t>를 읽는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lvl="1"/>
            <a:r>
              <a:rPr lang="ko-KR" altLang="en-US" dirty="0"/>
              <a:t>상수를 통하는 것 </a:t>
            </a:r>
            <a:endParaRPr lang="en-US" altLang="ko-KR" dirty="0"/>
          </a:p>
          <a:p>
            <a:pPr lvl="2"/>
            <a:r>
              <a:rPr lang="ko-KR" altLang="en-US" dirty="0"/>
              <a:t>그래프를 심각하게 부풀릴 가능성 있음</a:t>
            </a:r>
            <a:endParaRPr lang="en-US" altLang="ko-KR" dirty="0"/>
          </a:p>
          <a:p>
            <a:pPr lvl="1"/>
            <a:r>
              <a:rPr lang="en-US" altLang="ko-KR" dirty="0"/>
              <a:t>Feed </a:t>
            </a:r>
            <a:r>
              <a:rPr lang="en-US" altLang="ko-KR" dirty="0" err="1"/>
              <a:t>Dict</a:t>
            </a:r>
            <a:r>
              <a:rPr lang="ko-KR" altLang="en-US" dirty="0"/>
              <a:t>를 통하는 것</a:t>
            </a:r>
            <a:endParaRPr lang="en-US" altLang="ko-KR" dirty="0"/>
          </a:p>
          <a:p>
            <a:pPr lvl="2"/>
            <a:r>
              <a:rPr lang="en-US" altLang="ko-KR" dirty="0"/>
              <a:t>Data load</a:t>
            </a:r>
            <a:r>
              <a:rPr lang="ko-KR" altLang="en-US" dirty="0"/>
              <a:t>의 흐름  ① 저장소 → 클라이언트  ② 클라이언트 → 작업자</a:t>
            </a:r>
            <a:endParaRPr lang="en-US" altLang="ko-KR" dirty="0"/>
          </a:p>
          <a:p>
            <a:pPr lvl="2"/>
            <a:r>
              <a:rPr lang="ko-KR" altLang="en-US" dirty="0"/>
              <a:t>클라이언트와 작업자가 서로 다른 </a:t>
            </a:r>
            <a:r>
              <a:rPr lang="en-US" altLang="ko-KR" dirty="0"/>
              <a:t>machine</a:t>
            </a:r>
            <a:r>
              <a:rPr lang="ko-KR" altLang="en-US" dirty="0"/>
              <a:t>에 있을 때 속도가 </a:t>
            </a:r>
            <a:r>
              <a:rPr lang="ko-KR" altLang="en-US" dirty="0" err="1"/>
              <a:t>느려짐</a:t>
            </a:r>
            <a:endParaRPr lang="en-US" altLang="ko-KR" dirty="0"/>
          </a:p>
          <a:p>
            <a:pPr lvl="1"/>
            <a:r>
              <a:rPr lang="en-US" altLang="ko-KR" dirty="0"/>
              <a:t> Data</a:t>
            </a:r>
            <a:r>
              <a:rPr lang="ko-KR" altLang="en-US" dirty="0"/>
              <a:t> </a:t>
            </a:r>
            <a:r>
              <a:rPr lang="en-US" altLang="ko-KR" dirty="0"/>
              <a:t>Reader</a:t>
            </a:r>
            <a:r>
              <a:rPr lang="ko-KR" altLang="en-US" dirty="0"/>
              <a:t>를 통해 저장소에서 작업자에게 직접 </a:t>
            </a:r>
            <a:r>
              <a:rPr lang="en-US" altLang="ko-KR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83768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09CFE-CE5A-4D9B-95C5-01723D9F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 err="1"/>
              <a:t>Bulit</a:t>
            </a:r>
            <a:r>
              <a:rPr lang="en-US" altLang="ko-KR" dirty="0"/>
              <a:t>-in</a:t>
            </a:r>
            <a:r>
              <a:rPr lang="ko-KR" altLang="en-US" dirty="0"/>
              <a:t> </a:t>
            </a:r>
            <a:r>
              <a:rPr lang="en-US" altLang="ko-KR" dirty="0"/>
              <a:t>Reader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424F7-F66A-47B7-8C8B-EA2E44CD0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</a:t>
            </a:r>
            <a:r>
              <a:rPr lang="en-US" altLang="ko-KR" dirty="0"/>
              <a:t> . </a:t>
            </a:r>
            <a:r>
              <a:rPr lang="en-US" altLang="ko-KR" dirty="0" err="1"/>
              <a:t>TextLineReader</a:t>
            </a:r>
            <a:endParaRPr lang="en-US" altLang="ko-KR" dirty="0"/>
          </a:p>
          <a:p>
            <a:pPr lvl="1"/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 err="1"/>
              <a:t>다재다능</a:t>
            </a:r>
            <a:endParaRPr lang="en-US" altLang="ko-KR" dirty="0"/>
          </a:p>
          <a:p>
            <a:pPr lvl="1"/>
            <a:r>
              <a:rPr lang="en-US" altLang="ko-KR" dirty="0"/>
              <a:t>newlines</a:t>
            </a:r>
            <a:r>
              <a:rPr lang="ko-KR" altLang="en-US" dirty="0"/>
              <a:t>로 구분 된 파일을 읽고 각 호출과 </a:t>
            </a:r>
            <a:r>
              <a:rPr lang="en-US" altLang="ko-KR" dirty="0"/>
              <a:t>line</a:t>
            </a:r>
            <a:r>
              <a:rPr lang="ko-KR" altLang="en-US" dirty="0"/>
              <a:t>을 </a:t>
            </a:r>
            <a:r>
              <a:rPr lang="en-US" altLang="ko-KR" dirty="0"/>
              <a:t>return</a:t>
            </a:r>
          </a:p>
          <a:p>
            <a:pPr marL="457200" lvl="1" indent="0">
              <a:buNone/>
            </a:pPr>
            <a:r>
              <a:rPr lang="ko-KR" altLang="en-US" dirty="0"/>
              <a:t>　</a:t>
            </a:r>
            <a:r>
              <a:rPr lang="fr-FR" altLang="ko-KR" dirty="0">
                <a:solidFill>
                  <a:schemeClr val="bg2">
                    <a:lumMod val="75000"/>
                  </a:schemeClr>
                </a:solidFill>
              </a:rPr>
              <a:t>ex) text files , CSV files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err="1"/>
              <a:t>tf</a:t>
            </a:r>
            <a:r>
              <a:rPr lang="en-US" altLang="ko-KR" dirty="0"/>
              <a:t> . </a:t>
            </a:r>
            <a:r>
              <a:rPr lang="en-US" altLang="ko-KR" dirty="0" err="1"/>
              <a:t>FixedLengthRecordReader</a:t>
            </a:r>
            <a:endParaRPr lang="en-US" altLang="ko-KR" dirty="0"/>
          </a:p>
          <a:p>
            <a:pPr lvl="1"/>
            <a:r>
              <a:rPr lang="ko-KR" altLang="en-US" dirty="0"/>
              <a:t>고정된 </a:t>
            </a:r>
            <a:r>
              <a:rPr lang="en-US" altLang="ko-KR" dirty="0"/>
              <a:t>length</a:t>
            </a:r>
            <a:r>
              <a:rPr lang="ko-KR" altLang="en-US" dirty="0"/>
              <a:t>로 읽음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ex) each MNIST file has 28 x 28 pixels , CIFAR - 10 32 x 32 x 3</a:t>
            </a:r>
            <a:endParaRPr lang="en-US" altLang="ko-KR" dirty="0"/>
          </a:p>
          <a:p>
            <a:r>
              <a:rPr lang="en-US" altLang="ko-KR" dirty="0" err="1"/>
              <a:t>tf</a:t>
            </a:r>
            <a:r>
              <a:rPr lang="en-US" altLang="ko-KR" dirty="0"/>
              <a:t> . </a:t>
            </a:r>
            <a:r>
              <a:rPr lang="en-US" altLang="ko-KR" dirty="0" err="1"/>
              <a:t>WholeFileReader</a:t>
            </a:r>
            <a:endParaRPr lang="en-US" altLang="ko-KR" dirty="0"/>
          </a:p>
          <a:p>
            <a:r>
              <a:rPr lang="en-US" altLang="ko-KR" dirty="0" err="1"/>
              <a:t>tf</a:t>
            </a:r>
            <a:r>
              <a:rPr lang="en-US" altLang="ko-KR" dirty="0"/>
              <a:t> . </a:t>
            </a:r>
            <a:r>
              <a:rPr lang="en-US" altLang="ko-KR" dirty="0" err="1"/>
              <a:t>TFRecordReader</a:t>
            </a:r>
            <a:endParaRPr lang="en-US" altLang="ko-KR" dirty="0"/>
          </a:p>
          <a:p>
            <a:pPr lvl="1"/>
            <a:r>
              <a:rPr lang="en-US" altLang="ko-KR" dirty="0" err="1"/>
              <a:t>TFRecord</a:t>
            </a:r>
            <a:r>
              <a:rPr lang="en-US" altLang="ko-KR" dirty="0"/>
              <a:t> </a:t>
            </a:r>
            <a:r>
              <a:rPr lang="ko-KR" altLang="en-US" dirty="0"/>
              <a:t>타입의 파일을 읽음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728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3AA71-021C-4B64-9AC4-4D6439DD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700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Data Reader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04DC1-FB84-4F94-8B4C-1DC5259E0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28" y="1276710"/>
            <a:ext cx="11286343" cy="5191782"/>
          </a:xfrm>
        </p:spPr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Reader</a:t>
            </a:r>
            <a:r>
              <a:rPr lang="ko-KR" altLang="en-US" dirty="0"/>
              <a:t>를 사용하기 위해서는 첫째로</a:t>
            </a:r>
            <a:r>
              <a:rPr lang="en-US" altLang="ko-KR" dirty="0"/>
              <a:t>, </a:t>
            </a:r>
            <a:r>
              <a:rPr lang="en-US" altLang="ko-KR" dirty="0" err="1"/>
              <a:t>tf.train.string_input_producer</a:t>
            </a:r>
            <a:r>
              <a:rPr lang="ko-KR" altLang="en-US" dirty="0"/>
              <a:t>를 통해 읽고자 하는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　모든 파일의 이름은 </a:t>
            </a:r>
            <a:r>
              <a:rPr lang="en-US" altLang="ko-KR" dirty="0"/>
              <a:t>hold</a:t>
            </a:r>
            <a:r>
              <a:rPr lang="ko-KR" altLang="en-US" dirty="0"/>
              <a:t>할 수 있는 </a:t>
            </a:r>
            <a:r>
              <a:rPr lang="en-US" altLang="ko-KR" dirty="0"/>
              <a:t>queue</a:t>
            </a:r>
            <a:r>
              <a:rPr lang="ko-KR" altLang="en-US" dirty="0"/>
              <a:t>를 만들어야 함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3FC525-4945-480D-B93D-27AD8DD3CA8F}"/>
              </a:ext>
            </a:extLst>
          </p:cNvPr>
          <p:cNvGrpSpPr/>
          <p:nvPr/>
        </p:nvGrpSpPr>
        <p:grpSpPr>
          <a:xfrm>
            <a:off x="1135737" y="2731168"/>
            <a:ext cx="9920525" cy="2995863"/>
            <a:chOff x="1321512" y="2743200"/>
            <a:chExt cx="10204739" cy="297179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6DA97DF-EA4E-4BAE-9BC7-A1B57DB2BB1F}"/>
                </a:ext>
              </a:extLst>
            </p:cNvPr>
            <p:cNvSpPr/>
            <p:nvPr/>
          </p:nvSpPr>
          <p:spPr>
            <a:xfrm>
              <a:off x="1321512" y="2743200"/>
              <a:ext cx="10204739" cy="2971799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4AE3E4-6B44-42CB-A6B4-9D697BAB5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7257" y="2913238"/>
              <a:ext cx="9473252" cy="2627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347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32B97-CB4C-4D88-BD7D-20C8199D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파이프 라인 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한 데이터 처리 단계의 </a:t>
            </a:r>
            <a:r>
              <a:rPr lang="ko-KR" altLang="en-US" dirty="0">
                <a:solidFill>
                  <a:srgbClr val="04A5B7"/>
                </a:solidFill>
              </a:rPr>
              <a:t>출력</a:t>
            </a:r>
            <a:r>
              <a:rPr lang="ko-KR" altLang="en-US" dirty="0"/>
              <a:t>이 다음 단계의 </a:t>
            </a:r>
            <a:r>
              <a:rPr lang="ko-KR" altLang="en-US" dirty="0">
                <a:solidFill>
                  <a:srgbClr val="04A5B7"/>
                </a:solidFill>
              </a:rPr>
              <a:t>입력</a:t>
            </a:r>
            <a:r>
              <a:rPr lang="ko-KR" altLang="en-US" dirty="0"/>
              <a:t>으로 이어지는 형태로 연결된 구조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시스템의 효율을 높이기 위해 명령문을 수행하면서 몇 가지의 특수한 작업들을 </a:t>
            </a:r>
            <a:r>
              <a:rPr lang="ko-KR" altLang="en-US" dirty="0">
                <a:solidFill>
                  <a:srgbClr val="04A5B7"/>
                </a:solidFill>
              </a:rPr>
              <a:t>병렬 처리</a:t>
            </a:r>
            <a:r>
              <a:rPr lang="ko-KR" altLang="en-US" dirty="0"/>
              <a:t>하도록 설계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파이프 라인의 기능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파이프 라인이 없다면</a:t>
            </a:r>
            <a:r>
              <a:rPr lang="en-US" altLang="ko-KR" dirty="0"/>
              <a:t>?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/>
              <a:t>메모리에서 명령어 호출 → 연산 수행 → 다음 번 명령어 호출 → 연산 수행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다음 명령어를 호출하는 동안 </a:t>
            </a:r>
            <a:r>
              <a:rPr lang="ko-KR" altLang="en-US" sz="1200" dirty="0">
                <a:solidFill>
                  <a:srgbClr val="04A5B7"/>
                </a:solidFill>
              </a:rPr>
              <a:t>산술 연산 부분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은 명령어가 도착되기를 </a:t>
            </a:r>
            <a:r>
              <a:rPr lang="ko-KR" altLang="en-US" sz="1200" dirty="0">
                <a:solidFill>
                  <a:srgbClr val="04A5B7"/>
                </a:solidFill>
              </a:rPr>
              <a:t>기다리며 쉬고 있음</a:t>
            </a:r>
            <a:endParaRPr lang="en-US" altLang="ko-KR" sz="1200" dirty="0">
              <a:solidFill>
                <a:srgbClr val="04A5B7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파이프 라인을 사용하면</a:t>
            </a:r>
            <a:r>
              <a:rPr lang="en-US" altLang="ko-KR" dirty="0"/>
              <a:t>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메모리에서 명령어 호출 → 연산 수행                  → 다음 번 명령어 호출 → 연산 수행</a:t>
            </a:r>
            <a:r>
              <a:rPr lang="en-US" altLang="ko-KR" sz="1600" dirty="0"/>
              <a:t>		</a:t>
            </a:r>
            <a:r>
              <a:rPr lang="ko-KR" altLang="en-US" sz="1600" dirty="0"/>
              <a:t> → 다음 번 명령어 호출 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		   </a:t>
            </a:r>
            <a:r>
              <a:rPr lang="ko-KR" altLang="en-US" sz="1600" dirty="0"/>
              <a:t>→ 다음 번 명령어 대기</a:t>
            </a:r>
            <a:r>
              <a:rPr lang="en-US" altLang="ko-KR" sz="1600" dirty="0"/>
              <a:t>		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689173B-E43D-4D92-B596-EF16FF8D0936}"/>
              </a:ext>
            </a:extLst>
          </p:cNvPr>
          <p:cNvSpPr/>
          <p:nvPr/>
        </p:nvSpPr>
        <p:spPr>
          <a:xfrm>
            <a:off x="3676650" y="5530850"/>
            <a:ext cx="1708149" cy="400050"/>
          </a:xfrm>
          <a:prstGeom prst="roundRect">
            <a:avLst/>
          </a:prstGeom>
          <a:noFill/>
          <a:ln w="19050">
            <a:solidFill>
              <a:srgbClr val="04A5B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0C1D6A-5071-4C5B-AEC9-A07A10B80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700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Pipeline?</a:t>
            </a:r>
            <a:endParaRPr lang="ko-KR" altLang="en-US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A43FEC2-EE1A-4E18-9FB1-4DE2A848D9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02253" y="5384801"/>
            <a:ext cx="419096" cy="254003"/>
          </a:xfrm>
          <a:prstGeom prst="bentConnector3">
            <a:avLst>
              <a:gd name="adj1" fmla="val -1516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73934-431A-469D-8E3F-5852F36517D5}"/>
              </a:ext>
            </a:extLst>
          </p:cNvPr>
          <p:cNvCxnSpPr/>
          <p:nvPr/>
        </p:nvCxnSpPr>
        <p:spPr>
          <a:xfrm>
            <a:off x="3473450" y="5302254"/>
            <a:ext cx="0" cy="41909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603F56-1AB5-4486-93ED-DA1F6F184941}"/>
              </a:ext>
            </a:extLst>
          </p:cNvPr>
          <p:cNvCxnSpPr/>
          <p:nvPr/>
        </p:nvCxnSpPr>
        <p:spPr>
          <a:xfrm>
            <a:off x="4616450" y="5293523"/>
            <a:ext cx="102235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8869E5-1B57-427A-A8D0-79447ED05786}"/>
              </a:ext>
            </a:extLst>
          </p:cNvPr>
          <p:cNvSpPr txBox="1"/>
          <p:nvPr/>
        </p:nvSpPr>
        <p:spPr>
          <a:xfrm>
            <a:off x="7496118" y="5549581"/>
            <a:ext cx="2098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→ 다음 번 명령어 대기 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554E97-626D-4C4C-8D94-BF5FB0E859B3}"/>
              </a:ext>
            </a:extLst>
          </p:cNvPr>
          <p:cNvCxnSpPr/>
          <p:nvPr/>
        </p:nvCxnSpPr>
        <p:spPr>
          <a:xfrm>
            <a:off x="7594600" y="5293523"/>
            <a:ext cx="0" cy="41909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ADB527A-785D-4FC5-9833-380179A8F0A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40370" y="5401769"/>
            <a:ext cx="419097" cy="220068"/>
          </a:xfrm>
          <a:prstGeom prst="bentConnector3">
            <a:avLst>
              <a:gd name="adj1" fmla="val 2727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2309F97-1DD9-4B1E-A017-70ABA1E20A65}"/>
              </a:ext>
            </a:extLst>
          </p:cNvPr>
          <p:cNvSpPr/>
          <p:nvPr/>
        </p:nvSpPr>
        <p:spPr>
          <a:xfrm>
            <a:off x="7797799" y="5498997"/>
            <a:ext cx="1708149" cy="400050"/>
          </a:xfrm>
          <a:prstGeom prst="roundRect">
            <a:avLst/>
          </a:prstGeom>
          <a:noFill/>
          <a:ln w="19050">
            <a:solidFill>
              <a:srgbClr val="04A5B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41CF8DF-BC25-449C-9710-0FFA51453667}"/>
              </a:ext>
            </a:extLst>
          </p:cNvPr>
          <p:cNvCxnSpPr/>
          <p:nvPr/>
        </p:nvCxnSpPr>
        <p:spPr>
          <a:xfrm>
            <a:off x="8737600" y="5295904"/>
            <a:ext cx="102235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25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A1F5F-17DF-4A44-B898-93A9D5DE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Data Reader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7B074-7939-4A4F-A314-3BAF22A8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반환된 </a:t>
            </a:r>
            <a:r>
              <a:rPr lang="en-US" altLang="ko-KR" dirty="0"/>
              <a:t>value</a:t>
            </a:r>
            <a:r>
              <a:rPr lang="ko-KR" altLang="en-US" dirty="0"/>
              <a:t>는 </a:t>
            </a:r>
            <a:r>
              <a:rPr lang="en-US" altLang="ko-KR" dirty="0"/>
              <a:t>string tensor</a:t>
            </a:r>
          </a:p>
          <a:p>
            <a:pPr marL="0" indent="0">
              <a:buNone/>
            </a:pPr>
            <a:r>
              <a:rPr lang="ko-KR" altLang="en-US" dirty="0"/>
              <a:t>　</a:t>
            </a:r>
            <a:r>
              <a:rPr lang="ko-KR" altLang="en-US" sz="1800" dirty="0"/>
              <a:t>만약</a:t>
            </a:r>
            <a:r>
              <a:rPr lang="en-US" altLang="ko-KR" sz="1800" dirty="0"/>
              <a:t> </a:t>
            </a:r>
            <a:r>
              <a:rPr lang="ko-KR" altLang="en-US" sz="1800" dirty="0"/>
              <a:t>모델에 </a:t>
            </a:r>
            <a:r>
              <a:rPr lang="en-US" altLang="ko-KR" sz="1800" dirty="0"/>
              <a:t>feed</a:t>
            </a:r>
            <a:r>
              <a:rPr lang="ko-KR" altLang="en-US" sz="1800" dirty="0"/>
              <a:t>하기를 원하는 </a:t>
            </a:r>
            <a:r>
              <a:rPr lang="en-US" altLang="ko-KR" sz="1800" dirty="0"/>
              <a:t>data</a:t>
            </a:r>
            <a:r>
              <a:rPr lang="ko-KR" altLang="en-US" sz="1800" dirty="0"/>
              <a:t>의</a:t>
            </a:r>
            <a:r>
              <a:rPr lang="en-US" altLang="ko-KR" sz="1800" dirty="0"/>
              <a:t> type</a:t>
            </a:r>
            <a:r>
              <a:rPr lang="ko-KR" altLang="en-US" sz="1800" dirty="0"/>
              <a:t>이 </a:t>
            </a:r>
            <a:r>
              <a:rPr lang="en-US" altLang="ko-KR" sz="1800" dirty="0"/>
              <a:t>string</a:t>
            </a:r>
            <a:r>
              <a:rPr lang="ko-KR" altLang="en-US" sz="1800" dirty="0"/>
              <a:t>이어도 좋다면 괜찮지만</a:t>
            </a:r>
            <a:r>
              <a:rPr lang="en-US" altLang="ko-KR" sz="1800" dirty="0"/>
              <a:t>,</a:t>
            </a:r>
          </a:p>
          <a:p>
            <a:pPr marL="0" indent="0">
              <a:buNone/>
            </a:pPr>
            <a:r>
              <a:rPr lang="ko-KR" altLang="en-US" sz="1800" dirty="0"/>
              <a:t>　거의 모든 경우</a:t>
            </a:r>
            <a:r>
              <a:rPr lang="en-US" altLang="ko-KR" sz="1800" dirty="0"/>
              <a:t>,</a:t>
            </a:r>
            <a:r>
              <a:rPr lang="ko-KR" altLang="en-US" sz="1800" dirty="0"/>
              <a:t> 사람들은 </a:t>
            </a:r>
            <a:r>
              <a:rPr lang="en-US" altLang="ko-KR" sz="1800" dirty="0"/>
              <a:t>string </a:t>
            </a:r>
            <a:r>
              <a:rPr lang="ko-KR" altLang="en-US" sz="1800" dirty="0"/>
              <a:t> </a:t>
            </a:r>
            <a:r>
              <a:rPr lang="en-US" altLang="ko-KR" sz="1800" dirty="0"/>
              <a:t>data</a:t>
            </a:r>
            <a:r>
              <a:rPr lang="ko-KR" altLang="en-US" sz="1800" dirty="0"/>
              <a:t>가 </a:t>
            </a:r>
            <a:r>
              <a:rPr lang="en-US" altLang="ko-KR" sz="1800" dirty="0"/>
              <a:t>feature</a:t>
            </a:r>
            <a:r>
              <a:rPr lang="ko-KR" altLang="en-US" sz="1800" dirty="0"/>
              <a:t>들의 </a:t>
            </a:r>
            <a:r>
              <a:rPr lang="en-US" altLang="ko-KR" sz="1800" dirty="0"/>
              <a:t>vector</a:t>
            </a:r>
            <a:r>
              <a:rPr lang="ko-KR" altLang="en-US" sz="1800" dirty="0"/>
              <a:t>형으로 바뀌는 것은 원함</a:t>
            </a:r>
            <a:endParaRPr lang="en-US" altLang="ko-KR" sz="1800" dirty="0"/>
          </a:p>
          <a:p>
            <a:r>
              <a:rPr lang="en-US" altLang="ko-KR" dirty="0"/>
              <a:t> </a:t>
            </a: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데이터를 살펴보면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5A21C-D814-4FE1-A584-4CF9E6EB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7" y="3668064"/>
            <a:ext cx="7664490" cy="2593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7F689-764F-4980-ADF9-A2FFEDAB2329}"/>
              </a:ext>
            </a:extLst>
          </p:cNvPr>
          <p:cNvSpPr txBox="1"/>
          <p:nvPr/>
        </p:nvSpPr>
        <p:spPr>
          <a:xfrm>
            <a:off x="8722895" y="4303248"/>
            <a:ext cx="3236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처음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columns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　 </a:t>
            </a:r>
            <a:r>
              <a:rPr lang="en-US" altLang="ko-KR" sz="20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와 연관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마지막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개의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 column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　 </a:t>
            </a:r>
            <a:r>
              <a:rPr lang="en-US" altLang="ko-KR" sz="20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label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과 연관</a:t>
            </a:r>
          </a:p>
        </p:txBody>
      </p:sp>
    </p:spTree>
    <p:extLst>
      <p:ext uri="{BB962C8B-B14F-4D97-AF65-F5344CB8AC3E}">
        <p14:creationId xmlns:p14="http://schemas.microsoft.com/office/powerpoint/2010/main" val="90615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1282F-6138-4695-8097-849FCD78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Data Reader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26783-CA6C-4C47-A0FB-CAA0CCCB3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들을 </a:t>
            </a:r>
            <a:r>
              <a:rPr lang="en-US" altLang="ko-KR" dirty="0"/>
              <a:t>vector</a:t>
            </a:r>
            <a:r>
              <a:rPr lang="ko-KR" altLang="en-US" dirty="0"/>
              <a:t>로 변환해 주기 위해서 </a:t>
            </a:r>
            <a:r>
              <a:rPr lang="en-US" altLang="ko-KR" dirty="0"/>
              <a:t>TF CSV Decoder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record_defaults</a:t>
            </a:r>
            <a:r>
              <a:rPr lang="en-US" altLang="ko-KR" dirty="0"/>
              <a:t> = [[1.0], [1.0], [1.0], [1.0], [‘’], [1.0], [1.0], [1.0], [1.0], [1]]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elements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번째 </a:t>
            </a:r>
            <a:r>
              <a:rPr lang="en-US" altLang="ko-KR" dirty="0"/>
              <a:t>(5</a:t>
            </a:r>
            <a:r>
              <a:rPr lang="ko-KR" altLang="en-US" dirty="0"/>
              <a:t>번째</a:t>
            </a:r>
            <a:r>
              <a:rPr lang="en-US" altLang="ko-KR" dirty="0"/>
              <a:t>) element</a:t>
            </a:r>
            <a:r>
              <a:rPr lang="ko-KR" altLang="en-US" dirty="0"/>
              <a:t>를 제외하고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element</a:t>
            </a:r>
            <a:r>
              <a:rPr lang="ko-KR" altLang="en-US" dirty="0"/>
              <a:t>의 타입은 </a:t>
            </a:r>
            <a:r>
              <a:rPr lang="en-US" altLang="ko-KR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나</a:t>
            </a:r>
            <a:r>
              <a:rPr lang="en-US" altLang="ko-KR" dirty="0"/>
              <a:t> float</a:t>
            </a:r>
          </a:p>
          <a:p>
            <a:pPr marL="457200" lvl="1" indent="0">
              <a:buNone/>
            </a:pPr>
            <a:r>
              <a:rPr lang="ko-KR" altLang="en-US" sz="1600" dirty="0"/>
              <a:t>　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사람들은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label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이 </a:t>
            </a:r>
            <a:r>
              <a:rPr lang="en-US" altLang="ko-KR" sz="1600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인 것을 좋아하기 때문에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9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번째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(10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번째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 column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을 </a:t>
            </a:r>
            <a:r>
              <a:rPr lang="en-US" altLang="ko-KR" sz="1600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로 지정해줌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60B64F-E9A6-45FF-B9FD-23F560E120D0}"/>
              </a:ext>
            </a:extLst>
          </p:cNvPr>
          <p:cNvGrpSpPr/>
          <p:nvPr/>
        </p:nvGrpSpPr>
        <p:grpSpPr>
          <a:xfrm>
            <a:off x="1039728" y="2310065"/>
            <a:ext cx="10112543" cy="1552073"/>
            <a:chOff x="1425740" y="2261938"/>
            <a:chExt cx="10112543" cy="155207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EA99EA8-8447-4A34-B217-5C61E26087C9}"/>
                </a:ext>
              </a:extLst>
            </p:cNvPr>
            <p:cNvSpPr/>
            <p:nvPr/>
          </p:nvSpPr>
          <p:spPr>
            <a:xfrm>
              <a:off x="1425740" y="2261938"/>
              <a:ext cx="10112543" cy="1552073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F99F6A-F78D-4ED9-8F75-7FEEEBC6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603" y="2388270"/>
              <a:ext cx="7035350" cy="3509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1D4B00-C328-42C8-825D-CC18C49E5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2603" y="2733073"/>
              <a:ext cx="8530176" cy="940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45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1383E-02C5-45CE-BB8D-2FF1C50B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Data Reader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B2BBC-76A9-464B-9DEC-2D2F4439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feed</a:t>
            </a:r>
            <a:r>
              <a:rPr lang="ko-KR" altLang="en-US" dirty="0"/>
              <a:t>하기 전에 모든 종류의 </a:t>
            </a:r>
            <a:r>
              <a:rPr lang="ko-KR" altLang="en-US" dirty="0" err="1"/>
              <a:t>전처리</a:t>
            </a:r>
            <a:r>
              <a:rPr lang="ko-KR" altLang="en-US" dirty="0"/>
              <a:t> 가능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　우리의 </a:t>
            </a:r>
            <a:r>
              <a:rPr lang="en-US" altLang="ko-KR" dirty="0"/>
              <a:t>content = 8</a:t>
            </a:r>
            <a:r>
              <a:rPr lang="ko-KR" altLang="en-US" dirty="0"/>
              <a:t>개의 </a:t>
            </a:r>
            <a:r>
              <a:rPr lang="en-US" altLang="ko-KR" dirty="0"/>
              <a:t>float, 1</a:t>
            </a:r>
            <a:r>
              <a:rPr lang="ko-KR" altLang="en-US" dirty="0"/>
              <a:t>개의 </a:t>
            </a:r>
            <a:r>
              <a:rPr lang="en-US" altLang="ko-KR" dirty="0"/>
              <a:t>string, 1</a:t>
            </a:r>
            <a:r>
              <a:rPr lang="ko-KR" altLang="en-US" dirty="0"/>
              <a:t>개의 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elements</a:t>
            </a:r>
            <a:r>
              <a:rPr lang="ko-KR" altLang="en-US" dirty="0"/>
              <a:t>로 구성된 </a:t>
            </a:r>
            <a:r>
              <a:rPr lang="en-US" altLang="ko-KR" dirty="0"/>
              <a:t>list</a:t>
            </a:r>
          </a:p>
          <a:p>
            <a:r>
              <a:rPr lang="en-US" altLang="ko-KR" dirty="0"/>
              <a:t> string </a:t>
            </a:r>
            <a:r>
              <a:rPr lang="ko-KR" altLang="en-US" dirty="0"/>
              <a:t>→ </a:t>
            </a:r>
            <a:r>
              <a:rPr lang="en-US" altLang="ko-KR" dirty="0"/>
              <a:t>float</a:t>
            </a:r>
          </a:p>
          <a:p>
            <a:pPr lvl="1"/>
            <a:r>
              <a:rPr lang="en-US" altLang="ko-KR" dirty="0"/>
              <a:t>Absent</a:t>
            </a:r>
            <a:r>
              <a:rPr lang="ko-KR" altLang="en-US" dirty="0"/>
              <a:t>는 </a:t>
            </a:r>
            <a:r>
              <a:rPr lang="en-US" altLang="ko-KR" dirty="0"/>
              <a:t>0, Present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 9</a:t>
            </a:r>
            <a:r>
              <a:rPr lang="ko-KR" altLang="en-US" dirty="0"/>
              <a:t>개의 </a:t>
            </a:r>
            <a:r>
              <a:rPr lang="en-US" altLang="ko-KR" dirty="0"/>
              <a:t>feature </a:t>
            </a:r>
            <a:r>
              <a:rPr lang="ko-KR" altLang="en-US" dirty="0"/>
              <a:t>→ 모델에 </a:t>
            </a:r>
            <a:r>
              <a:rPr lang="en-US" altLang="ko-KR" dirty="0"/>
              <a:t>feed</a:t>
            </a:r>
            <a:r>
              <a:rPr lang="ko-KR" altLang="en-US" dirty="0"/>
              <a:t>할 수 있는 </a:t>
            </a:r>
            <a:r>
              <a:rPr lang="en-US" altLang="ko-KR" dirty="0"/>
              <a:t>tensor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EBA6FF-15C4-4747-8D8F-F2035ABA3400}"/>
              </a:ext>
            </a:extLst>
          </p:cNvPr>
          <p:cNvGrpSpPr/>
          <p:nvPr/>
        </p:nvGrpSpPr>
        <p:grpSpPr>
          <a:xfrm>
            <a:off x="1035717" y="1443789"/>
            <a:ext cx="10120563" cy="770021"/>
            <a:chOff x="1035718" y="1540041"/>
            <a:chExt cx="10120563" cy="77002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6A1A87B-3DBC-455F-AE7A-8D3F093C6801}"/>
                </a:ext>
              </a:extLst>
            </p:cNvPr>
            <p:cNvSpPr/>
            <p:nvPr/>
          </p:nvSpPr>
          <p:spPr>
            <a:xfrm>
              <a:off x="1035718" y="1540041"/>
              <a:ext cx="10120563" cy="770021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D62B45-C3D0-40EC-B873-F0F88E4082F1}"/>
                </a:ext>
              </a:extLst>
            </p:cNvPr>
            <p:cNvSpPr/>
            <p:nvPr/>
          </p:nvSpPr>
          <p:spPr>
            <a:xfrm>
              <a:off x="1902126" y="1718982"/>
              <a:ext cx="83877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record_defaults</a:t>
              </a:r>
              <a:r>
                <a:rPr lang="en-US" altLang="ko-KR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 = [[1.0], [1.0], [1.0], [1.0], [‘’], [1.0], [1.0], [1.0], [1.0], [1]]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271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0237-BBA2-4DBE-80C3-45B63DB8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 err="1"/>
              <a:t>TFRecord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5C909-12B6-46C3-810A-7CEF64D0D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4A5B7"/>
                </a:solidFill>
              </a:rPr>
              <a:t>Binary</a:t>
            </a:r>
            <a:r>
              <a:rPr lang="ko-KR" altLang="en-US" dirty="0">
                <a:solidFill>
                  <a:srgbClr val="04A5B7"/>
                </a:solidFill>
              </a:rPr>
              <a:t>파일</a:t>
            </a:r>
            <a:r>
              <a:rPr lang="ko-KR" altLang="en-US" dirty="0"/>
              <a:t>이 다루고 귀찮다고 생각하는 사람도 많겠지만</a:t>
            </a:r>
            <a:r>
              <a:rPr lang="en-US" altLang="ko-KR" dirty="0"/>
              <a:t>, Binary</a:t>
            </a:r>
            <a:r>
              <a:rPr lang="ko-KR" altLang="en-US" dirty="0"/>
              <a:t>파일은 매우 </a:t>
            </a:r>
            <a:r>
              <a:rPr lang="ko-KR" altLang="en-US" dirty="0">
                <a:solidFill>
                  <a:srgbClr val="04A5B7"/>
                </a:solidFill>
              </a:rPr>
              <a:t>유용</a:t>
            </a:r>
            <a:endParaRPr lang="en-US" altLang="ko-KR" dirty="0">
              <a:solidFill>
                <a:srgbClr val="04A5B7"/>
              </a:solidFill>
            </a:endParaRPr>
          </a:p>
          <a:p>
            <a:pPr lvl="1"/>
            <a:r>
              <a:rPr lang="en-US" altLang="ko-KR" dirty="0"/>
              <a:t>Disk cache </a:t>
            </a:r>
            <a:r>
              <a:rPr lang="ko-KR" altLang="en-US" dirty="0"/>
              <a:t>사용이 나아지도록 함</a:t>
            </a:r>
            <a:endParaRPr lang="en-US" altLang="ko-KR" dirty="0"/>
          </a:p>
          <a:p>
            <a:pPr lvl="1"/>
            <a:r>
              <a:rPr lang="ko-KR" altLang="en-US" dirty="0"/>
              <a:t>더 빨리 작동함</a:t>
            </a:r>
            <a:endParaRPr lang="en-US" altLang="ko-KR" dirty="0"/>
          </a:p>
          <a:p>
            <a:pPr lvl="1"/>
            <a:r>
              <a:rPr lang="ko-KR" altLang="en-US" dirty="0"/>
              <a:t>다른 타입의 데이터도 저장 가능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한 장소에 </a:t>
            </a:r>
            <a:r>
              <a:rPr lang="en-US" altLang="ko-KR" sz="1600" dirty="0" err="1">
                <a:solidFill>
                  <a:schemeClr val="bg2">
                    <a:lumMod val="75000"/>
                  </a:schemeClr>
                </a:solidFill>
              </a:rPr>
              <a:t>img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label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을 동시에 저장 가능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US" altLang="ko-KR" dirty="0">
              <a:solidFill>
                <a:srgbClr val="04A5B7"/>
              </a:solidFill>
            </a:endParaRPr>
          </a:p>
          <a:p>
            <a:r>
              <a:rPr lang="ko-KR" altLang="en-US" dirty="0"/>
              <a:t>수 많은 </a:t>
            </a:r>
            <a:r>
              <a:rPr lang="en-US" altLang="ko-KR" dirty="0"/>
              <a:t>ML Framework</a:t>
            </a:r>
            <a:r>
              <a:rPr lang="ko-KR" altLang="en-US" dirty="0"/>
              <a:t>처럼 </a:t>
            </a:r>
            <a:r>
              <a:rPr lang="en-US" altLang="ko-KR" dirty="0"/>
              <a:t>TF</a:t>
            </a:r>
            <a:r>
              <a:rPr lang="ko-KR" altLang="en-US" dirty="0"/>
              <a:t>도 </a:t>
            </a:r>
            <a:r>
              <a:rPr lang="en-US" altLang="ko-KR" dirty="0" err="1">
                <a:solidFill>
                  <a:srgbClr val="04A5B7"/>
                </a:solidFill>
              </a:rPr>
              <a:t>TFRecord</a:t>
            </a:r>
            <a:r>
              <a:rPr lang="ko-KR" altLang="en-US" dirty="0"/>
              <a:t>라고 불리는 자신만의 </a:t>
            </a:r>
            <a:r>
              <a:rPr lang="en-US" altLang="ko-KR" dirty="0">
                <a:solidFill>
                  <a:srgbClr val="04A5B7"/>
                </a:solidFill>
              </a:rPr>
              <a:t>Binary </a:t>
            </a:r>
            <a:r>
              <a:rPr lang="ko-KR" altLang="en-US" dirty="0">
                <a:solidFill>
                  <a:srgbClr val="04A5B7"/>
                </a:solidFill>
              </a:rPr>
              <a:t>데이터 포맷을</a:t>
            </a:r>
            <a:r>
              <a:rPr lang="ko-KR" altLang="en-US" dirty="0"/>
              <a:t> 갖고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r>
              <a:rPr lang="en-US" altLang="ko-KR" dirty="0" err="1"/>
              <a:t>TFRecord</a:t>
            </a:r>
            <a:r>
              <a:rPr lang="ko-KR" altLang="en-US" dirty="0"/>
              <a:t>는 직렬화 된 </a:t>
            </a:r>
            <a:r>
              <a:rPr lang="en-US" altLang="ko-KR" dirty="0" err="1"/>
              <a:t>tf.train.Example</a:t>
            </a:r>
            <a:r>
              <a:rPr lang="en-US" altLang="ko-KR" dirty="0"/>
              <a:t> Product Object</a:t>
            </a:r>
            <a:r>
              <a:rPr lang="ko-KR" altLang="en-US" dirty="0"/>
              <a:t>임</a:t>
            </a:r>
            <a:endParaRPr lang="en-US" altLang="ko-KR" dirty="0"/>
          </a:p>
          <a:p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 err="1"/>
              <a:t>TFRecord</a:t>
            </a:r>
            <a:r>
              <a:rPr lang="ko-KR" altLang="en-US" dirty="0"/>
              <a:t>로 변환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948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F933B-7813-43C1-8974-8DA44130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Queues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E9993-89B0-4BC8-98CC-30ED73C2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28" y="1295760"/>
            <a:ext cx="11286343" cy="5191782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TF “Important </a:t>
            </a:r>
            <a:r>
              <a:rPr lang="en-US" altLang="ko-KR" dirty="0" err="1"/>
              <a:t>TensorFlow</a:t>
            </a:r>
            <a:r>
              <a:rPr lang="en-US" altLang="ko-KR" dirty="0"/>
              <a:t> objects for computing tensors asynchronously in a graph.”</a:t>
            </a:r>
          </a:p>
          <a:p>
            <a:r>
              <a:rPr lang="en-US" altLang="ko-KR" dirty="0"/>
              <a:t>Input Pipeline</a:t>
            </a:r>
            <a:r>
              <a:rPr lang="ko-KR" altLang="en-US" dirty="0"/>
              <a:t>에서 </a:t>
            </a:r>
            <a:r>
              <a:rPr lang="en-US" altLang="ko-KR" dirty="0"/>
              <a:t>Multi Threads</a:t>
            </a:r>
            <a:r>
              <a:rPr lang="ko-KR" altLang="en-US" dirty="0"/>
              <a:t>는 </a:t>
            </a:r>
            <a:r>
              <a:rPr lang="en-US" altLang="ko-KR" dirty="0"/>
              <a:t>Data Phase</a:t>
            </a:r>
            <a:r>
              <a:rPr lang="ko-KR" altLang="en-US" dirty="0"/>
              <a:t>를 읽는 과정에서 </a:t>
            </a:r>
            <a:r>
              <a:rPr lang="ko-KR" altLang="en-US" dirty="0">
                <a:solidFill>
                  <a:srgbClr val="04A5B7"/>
                </a:solidFill>
              </a:rPr>
              <a:t>병목 현상</a:t>
            </a:r>
            <a:r>
              <a:rPr lang="ko-KR" altLang="en-US" dirty="0"/>
              <a:t>을 </a:t>
            </a:r>
            <a:r>
              <a:rPr lang="ko-KR" altLang="en-US" dirty="0" err="1"/>
              <a:t>줄여줌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C69460-24AB-4A80-9F8A-3A2B9FC94556}"/>
              </a:ext>
            </a:extLst>
          </p:cNvPr>
          <p:cNvGrpSpPr/>
          <p:nvPr/>
        </p:nvGrpSpPr>
        <p:grpSpPr>
          <a:xfrm>
            <a:off x="1383361" y="3614469"/>
            <a:ext cx="9425278" cy="2490790"/>
            <a:chOff x="1383361" y="3614469"/>
            <a:chExt cx="9425278" cy="24907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E5C456A-7D89-48ED-B0E4-93124FB5AED7}"/>
                </a:ext>
              </a:extLst>
            </p:cNvPr>
            <p:cNvGrpSpPr/>
            <p:nvPr/>
          </p:nvGrpSpPr>
          <p:grpSpPr>
            <a:xfrm>
              <a:off x="1383361" y="3614469"/>
              <a:ext cx="4269666" cy="2490790"/>
              <a:chOff x="1383360" y="3752491"/>
              <a:chExt cx="4269666" cy="2490790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9A65833-F96C-4F62-BDF4-D7521E8B6982}"/>
                  </a:ext>
                </a:extLst>
              </p:cNvPr>
              <p:cNvGrpSpPr/>
              <p:nvPr/>
            </p:nvGrpSpPr>
            <p:grpSpPr>
              <a:xfrm>
                <a:off x="1383360" y="3752491"/>
                <a:ext cx="4269666" cy="1978311"/>
                <a:chOff x="4658263" y="2369748"/>
                <a:chExt cx="3284629" cy="1521903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93FF0FD-C83C-437D-BDC0-5445ED99C4AA}"/>
                    </a:ext>
                  </a:extLst>
                </p:cNvPr>
                <p:cNvSpPr/>
                <p:nvPr/>
              </p:nvSpPr>
              <p:spPr>
                <a:xfrm>
                  <a:off x="6737858" y="2837796"/>
                  <a:ext cx="1205034" cy="459026"/>
                </a:xfrm>
                <a:prstGeom prst="roundRect">
                  <a:avLst/>
                </a:prstGeom>
                <a:noFill/>
                <a:ln w="28575">
                  <a:solidFill>
                    <a:srgbClr val="04A5B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04A5B7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Thread</a:t>
                  </a:r>
                  <a:endParaRPr lang="ko-KR" altLang="en-US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pic>
              <p:nvPicPr>
                <p:cNvPr id="7" name="그래픽 6" descr="데이터베이스">
                  <a:extLst>
                    <a:ext uri="{FF2B5EF4-FFF2-40B4-BE49-F238E27FC236}">
                      <a16:creationId xmlns:a16="http://schemas.microsoft.com/office/drawing/2014/main" id="{C753D813-9108-4BBE-BAEF-336160741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8263" y="2369748"/>
                  <a:ext cx="1332781" cy="1332781"/>
                </a:xfrm>
                <a:prstGeom prst="rect">
                  <a:avLst/>
                </a:prstGeom>
              </p:spPr>
            </p:pic>
            <p:cxnSp>
              <p:nvCxnSpPr>
                <p:cNvPr id="14" name="연결선: 꺾임 13">
                  <a:extLst>
                    <a:ext uri="{FF2B5EF4-FFF2-40B4-BE49-F238E27FC236}">
                      <a16:creationId xmlns:a16="http://schemas.microsoft.com/office/drawing/2014/main" id="{76AEAF8C-6113-474C-A2CB-6C6057294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8068" y="2762295"/>
                  <a:ext cx="951568" cy="299244"/>
                </a:xfrm>
                <a:prstGeom prst="bentConnector3">
                  <a:avLst/>
                </a:prstGeom>
                <a:ln w="19050">
                  <a:solidFill>
                    <a:srgbClr val="04A5B7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연결선: 꺾임 15">
                  <a:extLst>
                    <a:ext uri="{FF2B5EF4-FFF2-40B4-BE49-F238E27FC236}">
                      <a16:creationId xmlns:a16="http://schemas.microsoft.com/office/drawing/2014/main" id="{CB370422-E942-4761-8065-A9B1CCC90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8068" y="3061539"/>
                  <a:ext cx="951568" cy="298450"/>
                </a:xfrm>
                <a:prstGeom prst="bentConnector3">
                  <a:avLst/>
                </a:prstGeom>
                <a:ln w="19050">
                  <a:solidFill>
                    <a:srgbClr val="04A5B7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562E4A46-CA0C-479E-A808-1AD11900CCE3}"/>
                    </a:ext>
                  </a:extLst>
                </p:cNvPr>
                <p:cNvCxnSpPr/>
                <p:nvPr/>
              </p:nvCxnSpPr>
              <p:spPr>
                <a:xfrm>
                  <a:off x="5748068" y="3061539"/>
                  <a:ext cx="951568" cy="0"/>
                </a:xfrm>
                <a:prstGeom prst="straightConnector1">
                  <a:avLst/>
                </a:prstGeom>
                <a:ln w="19050">
                  <a:solidFill>
                    <a:srgbClr val="04A5B7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B51954-5691-426E-BE22-9816045F1014}"/>
                    </a:ext>
                  </a:extLst>
                </p:cNvPr>
                <p:cNvSpPr txBox="1"/>
                <p:nvPr/>
              </p:nvSpPr>
              <p:spPr>
                <a:xfrm>
                  <a:off x="5015898" y="3583874"/>
                  <a:ext cx="61750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04A5B7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DATA</a:t>
                  </a:r>
                  <a:endParaRPr lang="ko-KR" altLang="en-US" sz="1400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9D7D1B-075F-4791-9FEA-174F6463F902}"/>
                  </a:ext>
                </a:extLst>
              </p:cNvPr>
              <p:cNvSpPr txBox="1"/>
              <p:nvPr/>
            </p:nvSpPr>
            <p:spPr>
              <a:xfrm>
                <a:off x="2464281" y="5873949"/>
                <a:ext cx="1908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&lt;Single</a:t>
                </a:r>
                <a:r>
                  <a:rPr lang="ko-KR" altLang="en-US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Thread&gt;</a:t>
                </a:r>
                <a:endParaRPr lang="ko-KR" altLang="en-US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664C6CD-9929-40CA-B5CB-F1C5BEC9DE8C}"/>
                </a:ext>
              </a:extLst>
            </p:cNvPr>
            <p:cNvGrpSpPr/>
            <p:nvPr/>
          </p:nvGrpSpPr>
          <p:grpSpPr>
            <a:xfrm>
              <a:off x="6588658" y="3614469"/>
              <a:ext cx="4219981" cy="2484952"/>
              <a:chOff x="6588657" y="3752491"/>
              <a:chExt cx="4219981" cy="2484952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B066019-DA13-4E3D-BD43-C51CA0169764}"/>
                  </a:ext>
                </a:extLst>
              </p:cNvPr>
              <p:cNvGrpSpPr/>
              <p:nvPr/>
            </p:nvGrpSpPr>
            <p:grpSpPr>
              <a:xfrm>
                <a:off x="6588657" y="3752491"/>
                <a:ext cx="4219981" cy="1978311"/>
                <a:chOff x="8308492" y="2369748"/>
                <a:chExt cx="3246407" cy="1521903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BE8378F8-5328-4AA4-9066-3C15A4ADC690}"/>
                    </a:ext>
                  </a:extLst>
                </p:cNvPr>
                <p:cNvSpPr/>
                <p:nvPr/>
              </p:nvSpPr>
              <p:spPr>
                <a:xfrm>
                  <a:off x="10349865" y="2832026"/>
                  <a:ext cx="1205034" cy="459026"/>
                </a:xfrm>
                <a:prstGeom prst="roundRect">
                  <a:avLst/>
                </a:prstGeom>
                <a:noFill/>
                <a:ln w="28575">
                  <a:solidFill>
                    <a:srgbClr val="04A5B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04A5B7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Thread</a:t>
                  </a:r>
                  <a:endParaRPr lang="ko-KR" altLang="en-US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pic>
              <p:nvPicPr>
                <p:cNvPr id="25" name="그래픽 24" descr="데이터베이스">
                  <a:extLst>
                    <a:ext uri="{FF2B5EF4-FFF2-40B4-BE49-F238E27FC236}">
                      <a16:creationId xmlns:a16="http://schemas.microsoft.com/office/drawing/2014/main" id="{2E36999A-3D42-4D84-A9AE-CA935FE63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8492" y="2369748"/>
                  <a:ext cx="1332781" cy="1332781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1F09275-2FB5-47DD-89DA-4AC87E206526}"/>
                    </a:ext>
                  </a:extLst>
                </p:cNvPr>
                <p:cNvSpPr txBox="1"/>
                <p:nvPr/>
              </p:nvSpPr>
              <p:spPr>
                <a:xfrm>
                  <a:off x="8666127" y="3583874"/>
                  <a:ext cx="61750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04A5B7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DATA</a:t>
                  </a:r>
                  <a:endParaRPr lang="ko-KR" altLang="en-US" sz="1400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DB4E4794-1DEE-4F70-B58C-31A199D232D9}"/>
                    </a:ext>
                  </a:extLst>
                </p:cNvPr>
                <p:cNvSpPr/>
                <p:nvPr/>
              </p:nvSpPr>
              <p:spPr>
                <a:xfrm>
                  <a:off x="10349865" y="2372087"/>
                  <a:ext cx="1205034" cy="459026"/>
                </a:xfrm>
                <a:prstGeom prst="roundRect">
                  <a:avLst/>
                </a:prstGeom>
                <a:noFill/>
                <a:ln w="28575">
                  <a:solidFill>
                    <a:srgbClr val="04A5B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04A5B7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Thread</a:t>
                  </a:r>
                  <a:endParaRPr lang="ko-KR" altLang="en-US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E96A3DC6-BF84-4237-BA57-2FEBF413416C}"/>
                    </a:ext>
                  </a:extLst>
                </p:cNvPr>
                <p:cNvSpPr/>
                <p:nvPr/>
              </p:nvSpPr>
              <p:spPr>
                <a:xfrm>
                  <a:off x="10349865" y="3291052"/>
                  <a:ext cx="1205034" cy="459026"/>
                </a:xfrm>
                <a:prstGeom prst="roundRect">
                  <a:avLst/>
                </a:prstGeom>
                <a:noFill/>
                <a:ln w="28575">
                  <a:solidFill>
                    <a:srgbClr val="04A5B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04A5B7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Thread</a:t>
                  </a:r>
                  <a:endParaRPr lang="ko-KR" altLang="en-US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cxnSp>
              <p:nvCxnSpPr>
                <p:cNvPr id="32" name="연결선: 꺾임 31">
                  <a:extLst>
                    <a:ext uri="{FF2B5EF4-FFF2-40B4-BE49-F238E27FC236}">
                      <a16:creationId xmlns:a16="http://schemas.microsoft.com/office/drawing/2014/main" id="{4234029E-C6A9-45BB-B16A-54D84FC11E18}"/>
                    </a:ext>
                  </a:extLst>
                </p:cNvPr>
                <p:cNvCxnSpPr>
                  <a:cxnSpLocks/>
                  <a:endCxn id="29" idx="1"/>
                </p:cNvCxnSpPr>
                <p:nvPr/>
              </p:nvCxnSpPr>
              <p:spPr>
                <a:xfrm flipV="1">
                  <a:off x="9397042" y="2601600"/>
                  <a:ext cx="952823" cy="190957"/>
                </a:xfrm>
                <a:prstGeom prst="bentConnector3">
                  <a:avLst/>
                </a:prstGeom>
                <a:ln w="19050">
                  <a:solidFill>
                    <a:srgbClr val="04A5B7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연결선: 꺾임 33">
                  <a:extLst>
                    <a:ext uri="{FF2B5EF4-FFF2-40B4-BE49-F238E27FC236}">
                      <a16:creationId xmlns:a16="http://schemas.microsoft.com/office/drawing/2014/main" id="{EA2C7FB9-BF7C-4DAE-A007-54FB7BDE5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97042" y="3359989"/>
                  <a:ext cx="952823" cy="159324"/>
                </a:xfrm>
                <a:prstGeom prst="bentConnector3">
                  <a:avLst/>
                </a:prstGeom>
                <a:ln w="19050">
                  <a:solidFill>
                    <a:srgbClr val="04A5B7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5AD92121-2F2E-4FB0-803D-65DB360F7FE4}"/>
                    </a:ext>
                  </a:extLst>
                </p:cNvPr>
                <p:cNvCxnSpPr>
                  <a:cxnSpLocks/>
                  <a:endCxn id="24" idx="1"/>
                </p:cNvCxnSpPr>
                <p:nvPr/>
              </p:nvCxnSpPr>
              <p:spPr>
                <a:xfrm>
                  <a:off x="9397042" y="3061539"/>
                  <a:ext cx="952823" cy="0"/>
                </a:xfrm>
                <a:prstGeom prst="straightConnector1">
                  <a:avLst/>
                </a:prstGeom>
                <a:ln w="19050">
                  <a:solidFill>
                    <a:srgbClr val="04A5B7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7C12F2-F74C-4FCC-99C1-F1DB8B092886}"/>
                  </a:ext>
                </a:extLst>
              </p:cNvPr>
              <p:cNvSpPr txBox="1"/>
              <p:nvPr/>
            </p:nvSpPr>
            <p:spPr>
              <a:xfrm>
                <a:off x="7668762" y="5868111"/>
                <a:ext cx="1908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&lt;Multi</a:t>
                </a:r>
                <a:r>
                  <a:rPr lang="ko-KR" altLang="en-US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dirty="0">
                    <a:solidFill>
                      <a:srgbClr val="04A5B7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Threads&gt;</a:t>
                </a:r>
                <a:endParaRPr lang="ko-KR" altLang="en-US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69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FC36-4D82-48A6-8A54-F0EA3659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Queues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F6307-C26F-4486-A849-E30C6E2BD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Queue?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kju</a:t>
            </a:r>
            <a:r>
              <a:rPr lang="en-US" altLang="ko-KR" dirty="0"/>
              <a:t>:]</a:t>
            </a:r>
            <a:r>
              <a:rPr lang="ko-KR" altLang="en-US" dirty="0"/>
              <a:t> </a:t>
            </a:r>
            <a:r>
              <a:rPr lang="en-US" altLang="ko-KR" dirty="0"/>
              <a:t>1. (</a:t>
            </a:r>
            <a:r>
              <a:rPr lang="ko-KR" altLang="en-US" dirty="0"/>
              <a:t>무엇을 기다리는 </a:t>
            </a:r>
            <a:r>
              <a:rPr lang="ko-KR" altLang="en-US" dirty="0" err="1"/>
              <a:t>사람・자동차</a:t>
            </a:r>
            <a:r>
              <a:rPr lang="ko-KR" altLang="en-US" dirty="0"/>
              <a:t> 등의</a:t>
            </a:r>
            <a:r>
              <a:rPr lang="en-US" altLang="ko-KR" dirty="0"/>
              <a:t>) </a:t>
            </a:r>
            <a:r>
              <a:rPr lang="ko-KR" altLang="en-US" dirty="0"/>
              <a:t>줄</a:t>
            </a:r>
            <a:endParaRPr lang="en-US" altLang="ko-KR" dirty="0"/>
          </a:p>
          <a:p>
            <a:pPr lvl="1"/>
            <a:r>
              <a:rPr lang="ko-KR" altLang="en-US" dirty="0"/>
              <a:t>컴퓨터의 </a:t>
            </a:r>
            <a:r>
              <a:rPr lang="ko-KR" altLang="en-US" dirty="0">
                <a:solidFill>
                  <a:srgbClr val="04A5B7"/>
                </a:solidFill>
              </a:rPr>
              <a:t>기본적인 자료 구조</a:t>
            </a:r>
            <a:r>
              <a:rPr lang="ko-KR" altLang="en-US" dirty="0"/>
              <a:t>의 한가지</a:t>
            </a:r>
            <a:endParaRPr lang="en-US" altLang="ko-KR" dirty="0"/>
          </a:p>
          <a:p>
            <a:pPr lvl="1"/>
            <a:r>
              <a:rPr lang="ko-KR" altLang="en-US" dirty="0"/>
              <a:t>먼저 집어 넣은 데이터가 먼저 나오는 </a:t>
            </a:r>
            <a:r>
              <a:rPr lang="en-US" altLang="ko-KR" dirty="0">
                <a:solidFill>
                  <a:srgbClr val="04A5B7"/>
                </a:solidFill>
              </a:rPr>
              <a:t>FIFO (First In First Out)</a:t>
            </a:r>
            <a:r>
              <a:rPr lang="ko-KR" altLang="en-US" dirty="0"/>
              <a:t>구조로 저장하는 형식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cf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나중에 집어 넣은 데이터가 먼저 나오는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(LIFO)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스택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(Stack)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과 반대 개념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ko-KR" altLang="en-US" dirty="0"/>
              <a:t>프린터의 출력 처리나 윈도우 시스템의 메시지 처리기</a:t>
            </a:r>
            <a:r>
              <a:rPr lang="en-US" altLang="ko-KR" dirty="0"/>
              <a:t>, </a:t>
            </a:r>
            <a:r>
              <a:rPr lang="ko-KR" altLang="en-US" dirty="0"/>
              <a:t>프로세스 관리 등 </a:t>
            </a:r>
            <a:endParaRPr lang="en-US" altLang="ko-KR" dirty="0"/>
          </a:p>
          <a:p>
            <a:r>
              <a:rPr lang="en-US" altLang="ko-KR" dirty="0">
                <a:solidFill>
                  <a:srgbClr val="04A5B7"/>
                </a:solidFill>
              </a:rPr>
              <a:t>put(insert)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rgbClr val="04A5B7"/>
                </a:solidFill>
              </a:rPr>
              <a:t>get(delete)</a:t>
            </a:r>
            <a:r>
              <a:rPr lang="ko-KR" altLang="en-US" dirty="0"/>
              <a:t>을 이용하여 구현</a:t>
            </a:r>
            <a:endParaRPr lang="en-US" altLang="ko-KR" dirty="0"/>
          </a:p>
          <a:p>
            <a:r>
              <a:rPr lang="ko-KR" altLang="en-US" dirty="0" err="1"/>
              <a:t>오버플로우</a:t>
            </a:r>
            <a:r>
              <a:rPr lang="en-US" altLang="ko-KR" dirty="0"/>
              <a:t>(Overflow) / </a:t>
            </a:r>
            <a:r>
              <a:rPr lang="ko-KR" altLang="en-US" dirty="0" err="1"/>
              <a:t>언더플로우</a:t>
            </a:r>
            <a:r>
              <a:rPr lang="en-US" altLang="ko-KR" dirty="0"/>
              <a:t>(Underflow)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90D7D-0A55-4428-8AB8-F27382E2E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9742" y="3609975"/>
            <a:ext cx="4022258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FC36-4D82-48A6-8A54-F0EA3659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Queues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F6307-C26F-4486-A849-E30C6E2BD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28" y="1271259"/>
            <a:ext cx="11286343" cy="5191782"/>
          </a:xfrm>
        </p:spPr>
        <p:txBody>
          <a:bodyPr/>
          <a:lstStyle/>
          <a:p>
            <a:r>
              <a:rPr lang="ko-KR" altLang="en-US" dirty="0"/>
              <a:t>선형</a:t>
            </a:r>
            <a:endParaRPr lang="en-US" altLang="ko-KR" dirty="0"/>
          </a:p>
          <a:p>
            <a:pPr lvl="1"/>
            <a:r>
              <a:rPr lang="ko-KR" altLang="en-US" dirty="0"/>
              <a:t>막대 모양으로 된 큐</a:t>
            </a:r>
            <a:endParaRPr lang="en-US" altLang="ko-KR" dirty="0"/>
          </a:p>
          <a:p>
            <a:pPr lvl="1"/>
            <a:r>
              <a:rPr lang="ko-KR" altLang="en-US" dirty="0"/>
              <a:t>제한된 크기</a:t>
            </a:r>
            <a:endParaRPr lang="en-US" altLang="ko-KR" dirty="0"/>
          </a:p>
          <a:p>
            <a:pPr lvl="1"/>
            <a:r>
              <a:rPr lang="ko-KR" altLang="en-US" dirty="0"/>
              <a:t>빈 공간을 사용하려면 모든 자료를 꺼내거나 자료를 한 </a:t>
            </a:r>
            <a:r>
              <a:rPr lang="ko-KR" altLang="en-US" dirty="0" err="1"/>
              <a:t>칸씩</a:t>
            </a:r>
            <a:r>
              <a:rPr lang="ko-KR" altLang="en-US" dirty="0"/>
              <a:t> 옮겨야 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3D00199-1489-496E-A86C-557BB52F0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855744"/>
              </p:ext>
            </p:extLst>
          </p:nvPr>
        </p:nvGraphicFramePr>
        <p:xfrm>
          <a:off x="4591633" y="4657725"/>
          <a:ext cx="6037684" cy="832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421">
                  <a:extLst>
                    <a:ext uri="{9D8B030D-6E8A-4147-A177-3AD203B41FA5}">
                      <a16:colId xmlns:a16="http://schemas.microsoft.com/office/drawing/2014/main" val="1001435346"/>
                    </a:ext>
                  </a:extLst>
                </a:gridCol>
                <a:gridCol w="1509421">
                  <a:extLst>
                    <a:ext uri="{9D8B030D-6E8A-4147-A177-3AD203B41FA5}">
                      <a16:colId xmlns:a16="http://schemas.microsoft.com/office/drawing/2014/main" val="3965957400"/>
                    </a:ext>
                  </a:extLst>
                </a:gridCol>
                <a:gridCol w="1509421">
                  <a:extLst>
                    <a:ext uri="{9D8B030D-6E8A-4147-A177-3AD203B41FA5}">
                      <a16:colId xmlns:a16="http://schemas.microsoft.com/office/drawing/2014/main" val="913245315"/>
                    </a:ext>
                  </a:extLst>
                </a:gridCol>
                <a:gridCol w="1509421">
                  <a:extLst>
                    <a:ext uri="{9D8B030D-6E8A-4147-A177-3AD203B41FA5}">
                      <a16:colId xmlns:a16="http://schemas.microsoft.com/office/drawing/2014/main" val="3836263857"/>
                    </a:ext>
                  </a:extLst>
                </a:gridCol>
              </a:tblGrid>
              <a:tr h="8322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800" dirty="0">
                        <a:solidFill>
                          <a:srgbClr val="04A5B7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800" dirty="0">
                        <a:solidFill>
                          <a:srgbClr val="04A5B7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800" dirty="0">
                        <a:solidFill>
                          <a:srgbClr val="04A5B7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 dirty="0">
                          <a:solidFill>
                            <a:srgbClr val="04A5B7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A</a:t>
                      </a:r>
                      <a:endParaRPr lang="ko-KR" altLang="en-US" sz="2800" dirty="0">
                        <a:solidFill>
                          <a:srgbClr val="04A5B7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4A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263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D4E9E04-8670-44C3-B7ED-B57694248DC6}"/>
              </a:ext>
            </a:extLst>
          </p:cNvPr>
          <p:cNvSpPr txBox="1"/>
          <p:nvPr/>
        </p:nvSpPr>
        <p:spPr>
          <a:xfrm>
            <a:off x="4591633" y="5556692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</a:t>
            </a:r>
            <a:endParaRPr lang="ko-KR" altLang="en-US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EB274-67DA-4932-8D09-8C5BF89A0A6B}"/>
              </a:ext>
            </a:extLst>
          </p:cNvPr>
          <p:cNvSpPr txBox="1"/>
          <p:nvPr/>
        </p:nvSpPr>
        <p:spPr>
          <a:xfrm>
            <a:off x="9848850" y="5556692"/>
            <a:ext cx="78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front</a:t>
            </a:r>
            <a:endParaRPr lang="ko-KR" altLang="en-US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7FC4F-8F45-4B78-85E2-7E20A1DA9AF3}"/>
              </a:ext>
            </a:extLst>
          </p:cNvPr>
          <p:cNvSpPr txBox="1"/>
          <p:nvPr/>
        </p:nvSpPr>
        <p:spPr>
          <a:xfrm>
            <a:off x="1481529" y="4843038"/>
            <a:ext cx="200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ENQ(A)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1801F-999F-408B-8B8D-362E56E25FF0}"/>
              </a:ext>
            </a:extLst>
          </p:cNvPr>
          <p:cNvSpPr txBox="1"/>
          <p:nvPr/>
        </p:nvSpPr>
        <p:spPr>
          <a:xfrm>
            <a:off x="1481529" y="4843037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ENQ(B)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7324D9-92F0-41E5-99B4-C041E5D49CD7}"/>
              </a:ext>
            </a:extLst>
          </p:cNvPr>
          <p:cNvSpPr txBox="1"/>
          <p:nvPr/>
        </p:nvSpPr>
        <p:spPr>
          <a:xfrm>
            <a:off x="7610475" y="4657725"/>
            <a:ext cx="1543050" cy="68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8ED92-A6B0-4634-92EE-67FEE7D9FCAB}"/>
              </a:ext>
            </a:extLst>
          </p:cNvPr>
          <p:cNvSpPr txBox="1"/>
          <p:nvPr/>
        </p:nvSpPr>
        <p:spPr>
          <a:xfrm>
            <a:off x="1481529" y="4843037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ENQ(C)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9A5B4-3D79-46F3-B888-56CB57C260C7}"/>
              </a:ext>
            </a:extLst>
          </p:cNvPr>
          <p:cNvSpPr txBox="1"/>
          <p:nvPr/>
        </p:nvSpPr>
        <p:spPr>
          <a:xfrm>
            <a:off x="6077534" y="4657725"/>
            <a:ext cx="1543050" cy="68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43F8A-6E68-4AC3-B281-053284B074B2}"/>
              </a:ext>
            </a:extLst>
          </p:cNvPr>
          <p:cNvSpPr txBox="1"/>
          <p:nvPr/>
        </p:nvSpPr>
        <p:spPr>
          <a:xfrm>
            <a:off x="1481529" y="4843036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DEQ(A)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2030F-1246-4FB0-AE17-15C33829576A}"/>
              </a:ext>
            </a:extLst>
          </p:cNvPr>
          <p:cNvSpPr txBox="1"/>
          <p:nvPr/>
        </p:nvSpPr>
        <p:spPr>
          <a:xfrm>
            <a:off x="9258299" y="4699984"/>
            <a:ext cx="1181101" cy="6838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035422-7F34-4DDC-9798-370A0A2187FB}"/>
              </a:ext>
            </a:extLst>
          </p:cNvPr>
          <p:cNvSpPr txBox="1"/>
          <p:nvPr/>
        </p:nvSpPr>
        <p:spPr>
          <a:xfrm>
            <a:off x="1481529" y="4846138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ENQ(D)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2A21CA-BB50-4BA7-A06C-FEED0D1C9159}"/>
              </a:ext>
            </a:extLst>
          </p:cNvPr>
          <p:cNvSpPr txBox="1"/>
          <p:nvPr/>
        </p:nvSpPr>
        <p:spPr>
          <a:xfrm>
            <a:off x="4563059" y="4665292"/>
            <a:ext cx="1543050" cy="68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D255E7-56D1-4A3F-BC37-55948CF33FA9}"/>
              </a:ext>
            </a:extLst>
          </p:cNvPr>
          <p:cNvSpPr txBox="1"/>
          <p:nvPr/>
        </p:nvSpPr>
        <p:spPr>
          <a:xfrm>
            <a:off x="1481529" y="4844469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DEQ(B)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469543-8491-43D6-A49A-91EEF62DC868}"/>
              </a:ext>
            </a:extLst>
          </p:cNvPr>
          <p:cNvSpPr txBox="1"/>
          <p:nvPr/>
        </p:nvSpPr>
        <p:spPr>
          <a:xfrm>
            <a:off x="7754219" y="4744443"/>
            <a:ext cx="1265670" cy="6588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1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A916E-6537-4495-9C20-AF019401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Queues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6FEFD-9755-42ED-8887-CC9E25DD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환형</a:t>
            </a:r>
            <a:endParaRPr lang="en-US" altLang="ko-KR" dirty="0"/>
          </a:p>
          <a:p>
            <a:pPr lvl="1"/>
            <a:r>
              <a:rPr lang="ko-KR" altLang="en-US" dirty="0"/>
              <a:t>선형 큐의 문제점 보안</a:t>
            </a:r>
            <a:endParaRPr lang="en-US" altLang="ko-KR" dirty="0"/>
          </a:p>
          <a:p>
            <a:pPr lvl="1"/>
            <a:r>
              <a:rPr lang="en-US" altLang="ko-KR" dirty="0"/>
              <a:t>front</a:t>
            </a:r>
            <a:r>
              <a:rPr lang="ko-KR" altLang="en-US" dirty="0"/>
              <a:t>가 큐의 끝에 닿으면 큐의 맨 앞으로 자료를 보내어 원형으로 연결하는 방식</a:t>
            </a: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B679EE6A-373D-41A7-B2C1-377EA8C88992}"/>
              </a:ext>
            </a:extLst>
          </p:cNvPr>
          <p:cNvSpPr/>
          <p:nvPr/>
        </p:nvSpPr>
        <p:spPr>
          <a:xfrm>
            <a:off x="5867400" y="2858517"/>
            <a:ext cx="3705225" cy="3705225"/>
          </a:xfrm>
          <a:prstGeom prst="donut">
            <a:avLst>
              <a:gd name="adj" fmla="val 27210"/>
            </a:avLst>
          </a:prstGeom>
          <a:noFill/>
          <a:ln w="28575">
            <a:solidFill>
              <a:srgbClr val="04A5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7678B7-C260-451A-8E9F-38A9AD140851}"/>
              </a:ext>
            </a:extLst>
          </p:cNvPr>
          <p:cNvCxnSpPr>
            <a:cxnSpLocks/>
          </p:cNvCxnSpPr>
          <p:nvPr/>
        </p:nvCxnSpPr>
        <p:spPr>
          <a:xfrm flipH="1">
            <a:off x="7715249" y="2858517"/>
            <a:ext cx="4763" cy="1018158"/>
          </a:xfrm>
          <a:prstGeom prst="line">
            <a:avLst/>
          </a:prstGeom>
          <a:ln w="28575">
            <a:solidFill>
              <a:srgbClr val="04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EDCE96-E38F-47D4-BCC8-54D2E92B71F6}"/>
              </a:ext>
            </a:extLst>
          </p:cNvPr>
          <p:cNvCxnSpPr>
            <a:cxnSpLocks/>
          </p:cNvCxnSpPr>
          <p:nvPr/>
        </p:nvCxnSpPr>
        <p:spPr>
          <a:xfrm flipH="1">
            <a:off x="7710486" y="5545584"/>
            <a:ext cx="4763" cy="1018158"/>
          </a:xfrm>
          <a:prstGeom prst="line">
            <a:avLst/>
          </a:prstGeom>
          <a:ln w="28575">
            <a:solidFill>
              <a:srgbClr val="04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9BA32F-8141-410D-9313-12F4EF263194}"/>
              </a:ext>
            </a:extLst>
          </p:cNvPr>
          <p:cNvCxnSpPr>
            <a:cxnSpLocks/>
          </p:cNvCxnSpPr>
          <p:nvPr/>
        </p:nvCxnSpPr>
        <p:spPr>
          <a:xfrm flipV="1">
            <a:off x="8553450" y="4711129"/>
            <a:ext cx="1019175" cy="1"/>
          </a:xfrm>
          <a:prstGeom prst="line">
            <a:avLst/>
          </a:prstGeom>
          <a:ln w="28575">
            <a:solidFill>
              <a:srgbClr val="04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AF630E-8149-40AA-9B37-C7BDF14AC6D8}"/>
              </a:ext>
            </a:extLst>
          </p:cNvPr>
          <p:cNvCxnSpPr>
            <a:cxnSpLocks/>
          </p:cNvCxnSpPr>
          <p:nvPr/>
        </p:nvCxnSpPr>
        <p:spPr>
          <a:xfrm flipV="1">
            <a:off x="5867400" y="4711129"/>
            <a:ext cx="1019175" cy="1"/>
          </a:xfrm>
          <a:prstGeom prst="line">
            <a:avLst/>
          </a:prstGeom>
          <a:ln w="28575">
            <a:solidFill>
              <a:srgbClr val="04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B21A83-D99F-482C-A2D3-9924DE59085A}"/>
              </a:ext>
            </a:extLst>
          </p:cNvPr>
          <p:cNvSpPr txBox="1"/>
          <p:nvPr/>
        </p:nvSpPr>
        <p:spPr>
          <a:xfrm>
            <a:off x="9855798" y="4805082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</a:t>
            </a:r>
            <a:endParaRPr lang="ko-KR" altLang="en-US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C38C4-62D6-4694-939B-9DC0B9D0BB4A}"/>
              </a:ext>
            </a:extLst>
          </p:cNvPr>
          <p:cNvSpPr txBox="1"/>
          <p:nvPr/>
        </p:nvSpPr>
        <p:spPr>
          <a:xfrm>
            <a:off x="9753600" y="4194210"/>
            <a:ext cx="78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front</a:t>
            </a:r>
            <a:endParaRPr lang="ko-KR" altLang="en-US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7F8D2A-9493-4270-9416-E09CF1F39D1C}"/>
              </a:ext>
            </a:extLst>
          </p:cNvPr>
          <p:cNvSpPr txBox="1"/>
          <p:nvPr/>
        </p:nvSpPr>
        <p:spPr>
          <a:xfrm>
            <a:off x="1700604" y="4480296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ENQ(A)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73251-F2EE-44DB-92D4-4A4492EDBC7E}"/>
              </a:ext>
            </a:extLst>
          </p:cNvPr>
          <p:cNvSpPr txBox="1"/>
          <p:nvPr/>
        </p:nvSpPr>
        <p:spPr>
          <a:xfrm>
            <a:off x="8404524" y="3658108"/>
            <a:ext cx="797522" cy="5242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36DA0-8AD0-4BC0-95CC-FA153335939C}"/>
              </a:ext>
            </a:extLst>
          </p:cNvPr>
          <p:cNvSpPr txBox="1"/>
          <p:nvPr/>
        </p:nvSpPr>
        <p:spPr>
          <a:xfrm>
            <a:off x="1700604" y="4484074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ENQ(B)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6C420-D197-4816-8845-5CA787F9B9DE}"/>
              </a:ext>
            </a:extLst>
          </p:cNvPr>
          <p:cNvSpPr txBox="1"/>
          <p:nvPr/>
        </p:nvSpPr>
        <p:spPr>
          <a:xfrm>
            <a:off x="6297870" y="3616494"/>
            <a:ext cx="797522" cy="5242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A3CD2-D655-4864-8AD1-E33745507DB7}"/>
              </a:ext>
            </a:extLst>
          </p:cNvPr>
          <p:cNvSpPr txBox="1"/>
          <p:nvPr/>
        </p:nvSpPr>
        <p:spPr>
          <a:xfrm>
            <a:off x="6297870" y="5327693"/>
            <a:ext cx="797522" cy="5242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9DF24-8D06-4608-B080-932B7AD23861}"/>
              </a:ext>
            </a:extLst>
          </p:cNvPr>
          <p:cNvSpPr txBox="1"/>
          <p:nvPr/>
        </p:nvSpPr>
        <p:spPr>
          <a:xfrm>
            <a:off x="1700604" y="4480295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ENQ(C)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E8041D-7E7F-40AB-B7E3-DC73754DBFAE}"/>
              </a:ext>
            </a:extLst>
          </p:cNvPr>
          <p:cNvSpPr txBox="1"/>
          <p:nvPr/>
        </p:nvSpPr>
        <p:spPr>
          <a:xfrm>
            <a:off x="1700604" y="4477176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ENQ(D)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D307B-A614-4759-8340-4764EF9A532B}"/>
              </a:ext>
            </a:extLst>
          </p:cNvPr>
          <p:cNvSpPr txBox="1"/>
          <p:nvPr/>
        </p:nvSpPr>
        <p:spPr>
          <a:xfrm>
            <a:off x="8404524" y="5327693"/>
            <a:ext cx="73500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7A5C1D-2C63-4DEF-8E25-90B62ADD192B}"/>
              </a:ext>
            </a:extLst>
          </p:cNvPr>
          <p:cNvSpPr txBox="1"/>
          <p:nvPr/>
        </p:nvSpPr>
        <p:spPr>
          <a:xfrm>
            <a:off x="1700604" y="4484073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DEQ(A)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D0664A-27CD-4561-BAD4-1AAE939F78F8}"/>
              </a:ext>
            </a:extLst>
          </p:cNvPr>
          <p:cNvSpPr txBox="1"/>
          <p:nvPr/>
        </p:nvSpPr>
        <p:spPr>
          <a:xfrm>
            <a:off x="8411240" y="3627297"/>
            <a:ext cx="797522" cy="5242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82E6EC-8CEA-48B4-9843-F41C89640A93}"/>
              </a:ext>
            </a:extLst>
          </p:cNvPr>
          <p:cNvSpPr txBox="1"/>
          <p:nvPr/>
        </p:nvSpPr>
        <p:spPr>
          <a:xfrm>
            <a:off x="1700604" y="4480294"/>
            <a:ext cx="2000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ENQ(E)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D8DB72-0010-4CEA-B52F-826DA4FEE7E6}"/>
              </a:ext>
            </a:extLst>
          </p:cNvPr>
          <p:cNvSpPr txBox="1"/>
          <p:nvPr/>
        </p:nvSpPr>
        <p:spPr>
          <a:xfrm>
            <a:off x="8373264" y="3610483"/>
            <a:ext cx="797522" cy="5242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endParaRPr lang="ko-KR" altLang="en-US" sz="28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14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8F29D-DD4F-47F2-9BF6-6505D410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Queues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56A461-BAB7-46F7-B4E0-3621C455D20A}"/>
              </a:ext>
            </a:extLst>
          </p:cNvPr>
          <p:cNvSpPr txBox="1">
            <a:spLocks/>
          </p:cNvSpPr>
          <p:nvPr/>
        </p:nvSpPr>
        <p:spPr>
          <a:xfrm>
            <a:off x="452828" y="1271259"/>
            <a:ext cx="11286343" cy="5191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5A9DCA1-7560-46CE-9D16-4919780F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27" y="1271259"/>
            <a:ext cx="11286343" cy="5191782"/>
          </a:xfrm>
        </p:spPr>
        <p:txBody>
          <a:bodyPr/>
          <a:lstStyle/>
          <a:p>
            <a:r>
              <a:rPr lang="ko-KR" altLang="en-US" dirty="0"/>
              <a:t>연결 리스트로 구현한 큐</a:t>
            </a:r>
            <a:r>
              <a:rPr lang="en-US" altLang="ko-KR" dirty="0"/>
              <a:t> (</a:t>
            </a:r>
            <a:r>
              <a:rPr lang="ko-KR" altLang="en-US" dirty="0" err="1"/>
              <a:t>링크드</a:t>
            </a:r>
            <a:r>
              <a:rPr lang="ko-KR" altLang="en-US" dirty="0"/>
              <a:t> 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연결 리스트를 사용</a:t>
            </a:r>
            <a:endParaRPr lang="en-US" altLang="ko-KR" dirty="0"/>
          </a:p>
          <a:p>
            <a:pPr lvl="1"/>
            <a:r>
              <a:rPr lang="ko-KR" altLang="en-US" dirty="0"/>
              <a:t>큐의 길이를 쉽게 늘릴 수 있음 → </a:t>
            </a:r>
            <a:r>
              <a:rPr lang="ko-KR" altLang="en-US" dirty="0" err="1"/>
              <a:t>오버플로우</a:t>
            </a:r>
            <a:r>
              <a:rPr lang="en-US" altLang="ko-KR" dirty="0"/>
              <a:t>(Overflow)</a:t>
            </a:r>
            <a:r>
              <a:rPr lang="ko-KR" altLang="en-US" dirty="0"/>
              <a:t> 발생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필요에 따라 환형으로도 만들 수도 있음</a:t>
            </a:r>
            <a:endParaRPr lang="en-US" altLang="ko-KR" dirty="0"/>
          </a:p>
          <a:p>
            <a:pPr lvl="1"/>
            <a:r>
              <a:rPr lang="ko-KR" altLang="en-US" dirty="0"/>
              <a:t>환형으로 만들지 않아도 삽입과 삭제가 제한되지 않아 편리</a:t>
            </a:r>
            <a:endParaRPr lang="en-US" altLang="ko-KR" dirty="0"/>
          </a:p>
          <a:p>
            <a:endParaRPr lang="ko-KR" altLang="en-US" dirty="0"/>
          </a:p>
          <a:p>
            <a:pPr marL="457200" lvl="1" indent="0">
              <a:buNone/>
            </a:pP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F7179C-8355-4A2F-909B-54F160CC7B8E}"/>
              </a:ext>
            </a:extLst>
          </p:cNvPr>
          <p:cNvGrpSpPr/>
          <p:nvPr/>
        </p:nvGrpSpPr>
        <p:grpSpPr>
          <a:xfrm>
            <a:off x="1574130" y="4620128"/>
            <a:ext cx="2467591" cy="1155031"/>
            <a:chOff x="1058779" y="4692316"/>
            <a:chExt cx="2418348" cy="10587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66EB66-19DB-49D8-A03D-6E12600C0669}"/>
                </a:ext>
              </a:extLst>
            </p:cNvPr>
            <p:cNvSpPr/>
            <p:nvPr/>
          </p:nvSpPr>
          <p:spPr>
            <a:xfrm>
              <a:off x="1058779" y="4704348"/>
              <a:ext cx="2418348" cy="1046747"/>
            </a:xfrm>
            <a:prstGeom prst="rect">
              <a:avLst/>
            </a:prstGeom>
            <a:noFill/>
            <a:ln w="28575">
              <a:solidFill>
                <a:srgbClr val="04A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E66D5E4-12A5-4782-BE1F-69B552572C2F}"/>
                </a:ext>
              </a:extLst>
            </p:cNvPr>
            <p:cNvCxnSpPr/>
            <p:nvPr/>
          </p:nvCxnSpPr>
          <p:spPr>
            <a:xfrm>
              <a:off x="2995863" y="4692316"/>
              <a:ext cx="0" cy="1058779"/>
            </a:xfrm>
            <a:prstGeom prst="line">
              <a:avLst/>
            </a:prstGeom>
            <a:ln w="28575">
              <a:solidFill>
                <a:srgbClr val="04A5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EEC7E15-9E57-406A-81B8-C0D24B180703}"/>
              </a:ext>
            </a:extLst>
          </p:cNvPr>
          <p:cNvGrpSpPr/>
          <p:nvPr/>
        </p:nvGrpSpPr>
        <p:grpSpPr>
          <a:xfrm>
            <a:off x="4532782" y="4620128"/>
            <a:ext cx="2467591" cy="1155031"/>
            <a:chOff x="1058779" y="4692316"/>
            <a:chExt cx="2418348" cy="10587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C01CA1C-4E56-48E3-95B9-07BD9B107B48}"/>
                </a:ext>
              </a:extLst>
            </p:cNvPr>
            <p:cNvSpPr/>
            <p:nvPr/>
          </p:nvSpPr>
          <p:spPr>
            <a:xfrm>
              <a:off x="1058779" y="4704348"/>
              <a:ext cx="2418348" cy="1046747"/>
            </a:xfrm>
            <a:prstGeom prst="rect">
              <a:avLst/>
            </a:prstGeom>
            <a:noFill/>
            <a:ln w="28575">
              <a:solidFill>
                <a:srgbClr val="04A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B7B1BC1-FE76-4EEE-979A-0849742C0055}"/>
                </a:ext>
              </a:extLst>
            </p:cNvPr>
            <p:cNvCxnSpPr/>
            <p:nvPr/>
          </p:nvCxnSpPr>
          <p:spPr>
            <a:xfrm>
              <a:off x="2995863" y="4692316"/>
              <a:ext cx="0" cy="1058779"/>
            </a:xfrm>
            <a:prstGeom prst="line">
              <a:avLst/>
            </a:prstGeom>
            <a:ln w="28575">
              <a:solidFill>
                <a:srgbClr val="04A5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F41904F-42D4-4747-8EAF-BD4DE2BA4ABF}"/>
              </a:ext>
            </a:extLst>
          </p:cNvPr>
          <p:cNvGrpSpPr/>
          <p:nvPr/>
        </p:nvGrpSpPr>
        <p:grpSpPr>
          <a:xfrm>
            <a:off x="7491435" y="4620127"/>
            <a:ext cx="2467591" cy="1155031"/>
            <a:chOff x="1058779" y="4692316"/>
            <a:chExt cx="2418348" cy="1058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26EA1D1-072C-48FC-959D-FD0003ABD0E5}"/>
                </a:ext>
              </a:extLst>
            </p:cNvPr>
            <p:cNvSpPr/>
            <p:nvPr/>
          </p:nvSpPr>
          <p:spPr>
            <a:xfrm>
              <a:off x="1058779" y="4704348"/>
              <a:ext cx="2418348" cy="1046747"/>
            </a:xfrm>
            <a:prstGeom prst="rect">
              <a:avLst/>
            </a:prstGeom>
            <a:noFill/>
            <a:ln w="28575">
              <a:solidFill>
                <a:srgbClr val="04A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952CAF6-F27E-482D-A317-2050AE264A63}"/>
                </a:ext>
              </a:extLst>
            </p:cNvPr>
            <p:cNvCxnSpPr/>
            <p:nvPr/>
          </p:nvCxnSpPr>
          <p:spPr>
            <a:xfrm>
              <a:off x="2995863" y="4692316"/>
              <a:ext cx="0" cy="1058779"/>
            </a:xfrm>
            <a:prstGeom prst="line">
              <a:avLst/>
            </a:prstGeom>
            <a:ln w="28575">
              <a:solidFill>
                <a:srgbClr val="04A5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323EF8-3F95-4475-BA2F-4291F092CDF4}"/>
              </a:ext>
            </a:extLst>
          </p:cNvPr>
          <p:cNvCxnSpPr/>
          <p:nvPr/>
        </p:nvCxnSpPr>
        <p:spPr>
          <a:xfrm>
            <a:off x="3808465" y="5197642"/>
            <a:ext cx="908466" cy="0"/>
          </a:xfrm>
          <a:prstGeom prst="straightConnector1">
            <a:avLst/>
          </a:prstGeom>
          <a:ln w="28575">
            <a:solidFill>
              <a:srgbClr val="04A5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E4C17E3-630C-4190-9205-0CDA6E9FBC6A}"/>
              </a:ext>
            </a:extLst>
          </p:cNvPr>
          <p:cNvCxnSpPr/>
          <p:nvPr/>
        </p:nvCxnSpPr>
        <p:spPr>
          <a:xfrm>
            <a:off x="6812133" y="5197642"/>
            <a:ext cx="908466" cy="0"/>
          </a:xfrm>
          <a:prstGeom prst="straightConnector1">
            <a:avLst/>
          </a:prstGeom>
          <a:ln w="28575">
            <a:solidFill>
              <a:srgbClr val="04A5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0EB134-CC55-4082-A035-90F31EC9C6F0}"/>
              </a:ext>
            </a:extLst>
          </p:cNvPr>
          <p:cNvCxnSpPr/>
          <p:nvPr/>
        </p:nvCxnSpPr>
        <p:spPr>
          <a:xfrm>
            <a:off x="9709403" y="5197642"/>
            <a:ext cx="908466" cy="0"/>
          </a:xfrm>
          <a:prstGeom prst="straightConnector1">
            <a:avLst/>
          </a:prstGeom>
          <a:ln w="28575">
            <a:solidFill>
              <a:srgbClr val="04A5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51BFD3-542A-493D-B23F-7521D8A24B99}"/>
              </a:ext>
            </a:extLst>
          </p:cNvPr>
          <p:cNvSpPr txBox="1"/>
          <p:nvPr/>
        </p:nvSpPr>
        <p:spPr>
          <a:xfrm>
            <a:off x="1795109" y="4948260"/>
            <a:ext cx="1546848" cy="503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QUEUE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1B4B8-22BF-4470-816B-90058649E0D6}"/>
              </a:ext>
            </a:extLst>
          </p:cNvPr>
          <p:cNvSpPr txBox="1"/>
          <p:nvPr/>
        </p:nvSpPr>
        <p:spPr>
          <a:xfrm>
            <a:off x="4817189" y="4948260"/>
            <a:ext cx="1546848" cy="503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QUEUE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A97A16-1D54-4895-A171-4DAB3C9A679E}"/>
              </a:ext>
            </a:extLst>
          </p:cNvPr>
          <p:cNvSpPr txBox="1"/>
          <p:nvPr/>
        </p:nvSpPr>
        <p:spPr>
          <a:xfrm>
            <a:off x="7757426" y="4945824"/>
            <a:ext cx="1546848" cy="503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QUEUE</a:t>
            </a:r>
            <a:endParaRPr lang="ko-KR" altLang="en-US" sz="2400" dirty="0">
              <a:solidFill>
                <a:srgbClr val="04A5B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70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037C9-AF3E-46E8-A15C-34559826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Queues with TF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8E488F-6B7C-4DB2-A49A-C48DF4F32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TF</a:t>
            </a:r>
            <a:r>
              <a:rPr lang="ko-KR" altLang="en-US" dirty="0"/>
              <a:t> </a:t>
            </a:r>
            <a:r>
              <a:rPr lang="en-US" altLang="ko-KR" dirty="0"/>
              <a:t>“Queues are a </a:t>
            </a:r>
            <a:r>
              <a:rPr lang="en-US" altLang="ko-KR" dirty="0">
                <a:solidFill>
                  <a:srgbClr val="04A5B7"/>
                </a:solidFill>
              </a:rPr>
              <a:t>powerful mechanism</a:t>
            </a:r>
            <a:r>
              <a:rPr lang="en-US" altLang="ko-KR" dirty="0"/>
              <a:t> for asynchronous computation using </a:t>
            </a:r>
            <a:r>
              <a:rPr lang="en-US" altLang="ko-KR" dirty="0" err="1"/>
              <a:t>TensorFlow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예제 코드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7646BE-CE7B-4EAA-861C-12755CF5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49" y="2427894"/>
            <a:ext cx="5434965" cy="3831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A40553-04F8-4C2C-AA87-325E2DAE8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03" y="2427894"/>
            <a:ext cx="9414793" cy="40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2315B-2E1C-4A3C-AE33-2A7693DF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3328"/>
            <a:ext cx="12192000" cy="6700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　</a:t>
            </a:r>
            <a:r>
              <a:rPr lang="en-US" altLang="ko-KR" dirty="0"/>
              <a:t>Queues &amp; Threads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04AE3-D4CD-4510-8E80-F5ED81C6A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Training Model</a:t>
            </a:r>
            <a:r>
              <a:rPr lang="ko-KR" altLang="en-US" dirty="0"/>
              <a:t>을 위한 </a:t>
            </a:r>
            <a:r>
              <a:rPr lang="en-US" altLang="ko-KR" dirty="0"/>
              <a:t>Input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준비할 때</a:t>
            </a:r>
            <a:r>
              <a:rPr lang="en-US" altLang="ko-KR" dirty="0"/>
              <a:t>, Queue</a:t>
            </a:r>
            <a:r>
              <a:rPr lang="ko-KR" altLang="en-US" dirty="0"/>
              <a:t>를 사용하면 얻을 수 있는 결과</a:t>
            </a:r>
            <a:endParaRPr lang="en-US" altLang="ko-KR" dirty="0"/>
          </a:p>
          <a:p>
            <a:pPr lvl="1"/>
            <a:r>
              <a:rPr lang="en-US" altLang="ko-KR" dirty="0"/>
              <a:t>Multi threads</a:t>
            </a:r>
            <a:r>
              <a:rPr lang="ko-KR" altLang="en-US" dirty="0"/>
              <a:t>가 </a:t>
            </a:r>
            <a:r>
              <a:rPr lang="en-US" altLang="ko-KR" dirty="0">
                <a:solidFill>
                  <a:srgbClr val="04A5B7"/>
                </a:solidFill>
              </a:rPr>
              <a:t>Training example</a:t>
            </a:r>
            <a:r>
              <a:rPr lang="ko-KR" altLang="en-US" dirty="0">
                <a:solidFill>
                  <a:srgbClr val="04A5B7"/>
                </a:solidFill>
              </a:rPr>
              <a:t>을 준비</a:t>
            </a:r>
            <a:r>
              <a:rPr lang="ko-KR" altLang="en-US" dirty="0"/>
              <a:t>하고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DF0772"/>
                </a:solidFill>
              </a:rPr>
              <a:t>Enqueue</a:t>
            </a:r>
          </a:p>
          <a:p>
            <a:pPr lvl="1"/>
            <a:r>
              <a:rPr lang="en-US" altLang="ko-KR" dirty="0"/>
              <a:t>Training threads</a:t>
            </a:r>
            <a:r>
              <a:rPr lang="ko-KR" altLang="en-US" dirty="0"/>
              <a:t>는 </a:t>
            </a:r>
            <a:r>
              <a:rPr lang="en-US" altLang="ko-KR" dirty="0"/>
              <a:t>Queue</a:t>
            </a:r>
            <a:r>
              <a:rPr lang="ko-KR" altLang="en-US" dirty="0"/>
              <a:t>에 있는 </a:t>
            </a:r>
            <a:r>
              <a:rPr lang="en-US" altLang="ko-KR" dirty="0">
                <a:solidFill>
                  <a:srgbClr val="04A5B7"/>
                </a:solidFill>
              </a:rPr>
              <a:t>Mini batch</a:t>
            </a:r>
            <a:r>
              <a:rPr lang="ko-KR" altLang="en-US" dirty="0">
                <a:solidFill>
                  <a:srgbClr val="04A5B7"/>
                </a:solidFill>
              </a:rPr>
              <a:t>를 </a:t>
            </a:r>
            <a:r>
              <a:rPr lang="en-US" altLang="ko-KR" dirty="0">
                <a:solidFill>
                  <a:srgbClr val="DF0772"/>
                </a:solidFill>
              </a:rPr>
              <a:t>Dequeue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934378-1255-4230-BB96-DAF1F5BC6205}"/>
              </a:ext>
            </a:extLst>
          </p:cNvPr>
          <p:cNvGrpSpPr/>
          <p:nvPr/>
        </p:nvGrpSpPr>
        <p:grpSpPr>
          <a:xfrm>
            <a:off x="299134" y="3570784"/>
            <a:ext cx="11593731" cy="1788039"/>
            <a:chOff x="200771" y="3563164"/>
            <a:chExt cx="11593731" cy="178803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7020CD2-0C1F-4D57-A797-58ED62087F5C}"/>
                </a:ext>
              </a:extLst>
            </p:cNvPr>
            <p:cNvSpPr/>
            <p:nvPr/>
          </p:nvSpPr>
          <p:spPr>
            <a:xfrm>
              <a:off x="2241342" y="4046501"/>
              <a:ext cx="1204561" cy="458846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Thread</a:t>
              </a:r>
              <a:endParaRPr lang="ko-KR" altLang="en-US" sz="1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8" name="그래픽 7" descr="데이터베이스">
              <a:extLst>
                <a:ext uri="{FF2B5EF4-FFF2-40B4-BE49-F238E27FC236}">
                  <a16:creationId xmlns:a16="http://schemas.microsoft.com/office/drawing/2014/main" id="{F57A402A-2890-4B15-9334-63D24BD44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771" y="3584404"/>
              <a:ext cx="1332258" cy="133225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419DD4-39D9-4BEA-83FE-0C970351F764}"/>
                </a:ext>
              </a:extLst>
            </p:cNvPr>
            <p:cNvSpPr txBox="1"/>
            <p:nvPr/>
          </p:nvSpPr>
          <p:spPr>
            <a:xfrm>
              <a:off x="290144" y="5069461"/>
              <a:ext cx="1153511" cy="28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 Data</a:t>
              </a:r>
              <a:endParaRPr lang="ko-KR" altLang="en-US" sz="11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EA65AA1-19A4-4AB9-9796-6529AD397BF7}"/>
                </a:ext>
              </a:extLst>
            </p:cNvPr>
            <p:cNvSpPr/>
            <p:nvPr/>
          </p:nvSpPr>
          <p:spPr>
            <a:xfrm>
              <a:off x="2241342" y="3586742"/>
              <a:ext cx="1204561" cy="458846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Thread</a:t>
              </a:r>
              <a:endParaRPr lang="ko-KR" altLang="en-US" sz="1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21B01DE-F440-4860-808D-52F76351B855}"/>
                </a:ext>
              </a:extLst>
            </p:cNvPr>
            <p:cNvSpPr/>
            <p:nvPr/>
          </p:nvSpPr>
          <p:spPr>
            <a:xfrm>
              <a:off x="2241342" y="4505347"/>
              <a:ext cx="1204561" cy="458846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Thread</a:t>
              </a:r>
              <a:endParaRPr lang="ko-KR" altLang="en-US" sz="1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4259212B-3956-41F6-94F3-FD1EFD677A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288894" y="3816166"/>
              <a:ext cx="952449" cy="190882"/>
            </a:xfrm>
            <a:prstGeom prst="bentConnector3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0366E98D-0F3E-4304-B98A-A24E29183246}"/>
                </a:ext>
              </a:extLst>
            </p:cNvPr>
            <p:cNvCxnSpPr>
              <a:cxnSpLocks/>
            </p:cNvCxnSpPr>
            <p:nvPr/>
          </p:nvCxnSpPr>
          <p:spPr>
            <a:xfrm>
              <a:off x="1288894" y="4574256"/>
              <a:ext cx="952449" cy="159261"/>
            </a:xfrm>
            <a:prstGeom prst="bentConnector3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0DFBC91-6EEA-4075-87D9-EDE81B46C0E4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288894" y="4275923"/>
              <a:ext cx="952449" cy="0"/>
            </a:xfrm>
            <a:prstGeom prst="straightConnector1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A8D6900-378F-4046-B501-107B94CAC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5903" y="3816162"/>
              <a:ext cx="603326" cy="2"/>
            </a:xfrm>
            <a:prstGeom prst="straightConnector1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42F9E40-6767-4E17-967E-A07C391AC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5903" y="4277679"/>
              <a:ext cx="603326" cy="2"/>
            </a:xfrm>
            <a:prstGeom prst="straightConnector1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2B5A7CB-22CB-443C-BE5E-EAD71C645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5903" y="4733517"/>
              <a:ext cx="603326" cy="2"/>
            </a:xfrm>
            <a:prstGeom prst="straightConnector1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4B2EF56-0186-42C3-960B-D82C6EFB1B33}"/>
                </a:ext>
              </a:extLst>
            </p:cNvPr>
            <p:cNvSpPr/>
            <p:nvPr/>
          </p:nvSpPr>
          <p:spPr>
            <a:xfrm>
              <a:off x="4049230" y="3655032"/>
              <a:ext cx="1602178" cy="322261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Training example</a:t>
              </a:r>
              <a:endParaRPr lang="ko-KR" altLang="en-US" sz="12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57848C4-0D15-41BA-B7CB-6E6F7B40CA73}"/>
                </a:ext>
              </a:extLst>
            </p:cNvPr>
            <p:cNvSpPr/>
            <p:nvPr/>
          </p:nvSpPr>
          <p:spPr>
            <a:xfrm>
              <a:off x="4049230" y="4121004"/>
              <a:ext cx="1602178" cy="322261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Training example</a:t>
              </a:r>
              <a:endParaRPr lang="ko-KR" altLang="en-US" sz="12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AE05DDF-C63B-4836-B833-038D3BF59560}"/>
                </a:ext>
              </a:extLst>
            </p:cNvPr>
            <p:cNvSpPr/>
            <p:nvPr/>
          </p:nvSpPr>
          <p:spPr>
            <a:xfrm>
              <a:off x="4049230" y="4572387"/>
              <a:ext cx="1602178" cy="322261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Training example</a:t>
              </a:r>
              <a:endParaRPr lang="ko-KR" altLang="en-US" sz="12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FC5ACFEC-2BF7-4CCF-B618-1DE01AC4197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943" y="3810605"/>
              <a:ext cx="999898" cy="465319"/>
            </a:xfrm>
            <a:prstGeom prst="bentConnector3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510F6090-D62F-41EF-8AE0-4D5334DDA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7943" y="4275924"/>
              <a:ext cx="999898" cy="457308"/>
            </a:xfrm>
            <a:prstGeom prst="bentConnector3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3F6D867-E2BD-4703-B886-A0A2DA9F1E4C}"/>
                </a:ext>
              </a:extLst>
            </p:cNvPr>
            <p:cNvCxnSpPr>
              <a:cxnSpLocks/>
            </p:cNvCxnSpPr>
            <p:nvPr/>
          </p:nvCxnSpPr>
          <p:spPr>
            <a:xfrm>
              <a:off x="5647345" y="4275923"/>
              <a:ext cx="498899" cy="0"/>
            </a:xfrm>
            <a:prstGeom prst="line">
              <a:avLst/>
            </a:prstGeom>
            <a:ln w="19050">
              <a:solidFill>
                <a:srgbClr val="04A5B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F0635FB-E02F-4A47-996E-99245AF2DB3A}"/>
                </a:ext>
              </a:extLst>
            </p:cNvPr>
            <p:cNvSpPr txBox="1"/>
            <p:nvPr/>
          </p:nvSpPr>
          <p:spPr>
            <a:xfrm>
              <a:off x="6740931" y="5069461"/>
              <a:ext cx="651692" cy="28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Queue</a:t>
              </a:r>
              <a:endParaRPr lang="ko-KR" altLang="en-US" sz="11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62" name="그래픽 61" descr="데이터베이스">
              <a:extLst>
                <a:ext uri="{FF2B5EF4-FFF2-40B4-BE49-F238E27FC236}">
                  <a16:creationId xmlns:a16="http://schemas.microsoft.com/office/drawing/2014/main" id="{B1CB5264-F5C9-4A05-87B1-C195973C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0649" y="3584404"/>
              <a:ext cx="1332258" cy="1332258"/>
            </a:xfrm>
            <a:prstGeom prst="rect">
              <a:avLst/>
            </a:prstGeom>
          </p:spPr>
        </p:pic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F2316DFC-7588-40E4-A4AF-B6B6E1CDFAF0}"/>
                </a:ext>
              </a:extLst>
            </p:cNvPr>
            <p:cNvSpPr/>
            <p:nvPr/>
          </p:nvSpPr>
          <p:spPr>
            <a:xfrm>
              <a:off x="8463535" y="3640231"/>
              <a:ext cx="1411985" cy="322261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Mini Batch</a:t>
              </a:r>
              <a:endParaRPr lang="ko-KR" altLang="en-US" sz="12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C4DCD0D-759C-4062-AECB-17756C3043D6}"/>
                </a:ext>
              </a:extLst>
            </p:cNvPr>
            <p:cNvSpPr/>
            <p:nvPr/>
          </p:nvSpPr>
          <p:spPr>
            <a:xfrm>
              <a:off x="8463535" y="4106202"/>
              <a:ext cx="1411985" cy="322261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Mini Batch</a:t>
              </a:r>
              <a:endParaRPr lang="ko-KR" altLang="en-US" sz="12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E7E02F0A-3DE0-4FC6-986C-79105FE66365}"/>
                </a:ext>
              </a:extLst>
            </p:cNvPr>
            <p:cNvSpPr/>
            <p:nvPr/>
          </p:nvSpPr>
          <p:spPr>
            <a:xfrm>
              <a:off x="8463535" y="4557586"/>
              <a:ext cx="1411985" cy="322261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Mini Batch</a:t>
              </a:r>
              <a:endParaRPr lang="ko-KR" altLang="en-US" sz="12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1DD8BA0B-7030-4097-95D9-A56A78E7C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1087" y="3806922"/>
              <a:ext cx="952449" cy="200126"/>
            </a:xfrm>
            <a:prstGeom prst="bentConnector3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AE16D836-B541-4D43-A79F-CF3DEF42A9E7}"/>
                </a:ext>
              </a:extLst>
            </p:cNvPr>
            <p:cNvCxnSpPr>
              <a:cxnSpLocks/>
            </p:cNvCxnSpPr>
            <p:nvPr/>
          </p:nvCxnSpPr>
          <p:spPr>
            <a:xfrm>
              <a:off x="7511087" y="4565012"/>
              <a:ext cx="952449" cy="159261"/>
            </a:xfrm>
            <a:prstGeom prst="bentConnector3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96E83A01-40C0-4939-A097-6E0E7CF9A626}"/>
                </a:ext>
              </a:extLst>
            </p:cNvPr>
            <p:cNvCxnSpPr>
              <a:cxnSpLocks/>
            </p:cNvCxnSpPr>
            <p:nvPr/>
          </p:nvCxnSpPr>
          <p:spPr>
            <a:xfrm>
              <a:off x="7511087" y="4266679"/>
              <a:ext cx="952449" cy="0"/>
            </a:xfrm>
            <a:prstGeom prst="straightConnector1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F929FF61-FEFA-48FC-8FC3-7A36962F8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520" y="3806920"/>
              <a:ext cx="603326" cy="2"/>
            </a:xfrm>
            <a:prstGeom prst="straightConnector1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2162770-01FE-4A70-80BF-470C29281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520" y="4268436"/>
              <a:ext cx="603326" cy="2"/>
            </a:xfrm>
            <a:prstGeom prst="straightConnector1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3C7BD745-8872-4D3F-853C-C34E1BC93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520" y="4724275"/>
              <a:ext cx="603326" cy="2"/>
            </a:xfrm>
            <a:prstGeom prst="straightConnector1">
              <a:avLst/>
            </a:prstGeom>
            <a:ln w="19050">
              <a:solidFill>
                <a:srgbClr val="04A5B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4C506C4-DCC5-40F2-A45D-4DBC1F620E36}"/>
                </a:ext>
              </a:extLst>
            </p:cNvPr>
            <p:cNvSpPr/>
            <p:nvPr/>
          </p:nvSpPr>
          <p:spPr>
            <a:xfrm>
              <a:off x="10478846" y="4022923"/>
              <a:ext cx="1204561" cy="458846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Thread</a:t>
              </a:r>
              <a:endParaRPr lang="ko-KR" altLang="en-US" sz="1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DDB71D44-1100-403D-B95C-7F5EAA781683}"/>
                </a:ext>
              </a:extLst>
            </p:cNvPr>
            <p:cNvSpPr/>
            <p:nvPr/>
          </p:nvSpPr>
          <p:spPr>
            <a:xfrm>
              <a:off x="10478846" y="3563164"/>
              <a:ext cx="1204561" cy="458846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Thread</a:t>
              </a:r>
              <a:endParaRPr lang="ko-KR" altLang="en-US" sz="1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AFA90B6-EBA0-4F21-B9BC-CF39D94BAB4C}"/>
                </a:ext>
              </a:extLst>
            </p:cNvPr>
            <p:cNvSpPr/>
            <p:nvPr/>
          </p:nvSpPr>
          <p:spPr>
            <a:xfrm>
              <a:off x="10478846" y="4481769"/>
              <a:ext cx="1204561" cy="458846"/>
            </a:xfrm>
            <a:prstGeom prst="roundRect">
              <a:avLst/>
            </a:prstGeom>
            <a:noFill/>
            <a:ln w="28575">
              <a:solidFill>
                <a:srgbClr val="04A5B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Thread</a:t>
              </a:r>
              <a:endParaRPr lang="ko-KR" altLang="en-US" sz="14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46C639-1EFC-4612-BD1A-45503D6D0C21}"/>
                </a:ext>
              </a:extLst>
            </p:cNvPr>
            <p:cNvSpPr txBox="1"/>
            <p:nvPr/>
          </p:nvSpPr>
          <p:spPr>
            <a:xfrm>
              <a:off x="2266867" y="5070001"/>
              <a:ext cx="1153511" cy="28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Multi Threads</a:t>
              </a:r>
              <a:endParaRPr lang="ko-KR" altLang="en-US" sz="11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3A37540-3D9F-49DB-83AB-961C07D3AF5C}"/>
                </a:ext>
              </a:extLst>
            </p:cNvPr>
            <p:cNvSpPr txBox="1"/>
            <p:nvPr/>
          </p:nvSpPr>
          <p:spPr>
            <a:xfrm>
              <a:off x="10391908" y="5058337"/>
              <a:ext cx="1402594" cy="28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4A5B7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Training Threads</a:t>
              </a:r>
              <a:endParaRPr lang="ko-KR" altLang="en-US" sz="1100" dirty="0">
                <a:solidFill>
                  <a:srgbClr val="04A5B7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7ED98E5-B3F7-4AF4-99BE-3577BC1468C3}"/>
              </a:ext>
            </a:extLst>
          </p:cNvPr>
          <p:cNvCxnSpPr/>
          <p:nvPr/>
        </p:nvCxnSpPr>
        <p:spPr>
          <a:xfrm flipV="1">
            <a:off x="6256255" y="4805096"/>
            <a:ext cx="0" cy="1225608"/>
          </a:xfrm>
          <a:prstGeom prst="straightConnector1">
            <a:avLst/>
          </a:prstGeom>
          <a:ln w="19050">
            <a:solidFill>
              <a:srgbClr val="DF0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CD0901E-2877-4731-A583-EA1C6D555DA4}"/>
              </a:ext>
            </a:extLst>
          </p:cNvPr>
          <p:cNvCxnSpPr/>
          <p:nvPr/>
        </p:nvCxnSpPr>
        <p:spPr>
          <a:xfrm flipV="1">
            <a:off x="8085674" y="4798819"/>
            <a:ext cx="0" cy="1225608"/>
          </a:xfrm>
          <a:prstGeom prst="straightConnector1">
            <a:avLst/>
          </a:prstGeom>
          <a:ln w="19050">
            <a:solidFill>
              <a:srgbClr val="DF0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18919A8-96F1-4389-B2FE-AEC90D75C9E8}"/>
              </a:ext>
            </a:extLst>
          </p:cNvPr>
          <p:cNvSpPr txBox="1"/>
          <p:nvPr/>
        </p:nvSpPr>
        <p:spPr>
          <a:xfrm>
            <a:off x="5683790" y="6031810"/>
            <a:ext cx="115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F07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Enqueue</a:t>
            </a:r>
            <a:endParaRPr lang="ko-KR" altLang="en-US" dirty="0">
              <a:solidFill>
                <a:srgbClr val="DF0772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786A35B-5FA5-4EBF-86BF-26909E6061EC}"/>
              </a:ext>
            </a:extLst>
          </p:cNvPr>
          <p:cNvSpPr txBox="1"/>
          <p:nvPr/>
        </p:nvSpPr>
        <p:spPr>
          <a:xfrm>
            <a:off x="7516548" y="6031810"/>
            <a:ext cx="115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F07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Dequeue</a:t>
            </a:r>
            <a:endParaRPr lang="ko-KR" altLang="en-US" dirty="0">
              <a:solidFill>
                <a:srgbClr val="DF0772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316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957</Words>
  <Application>Microsoft Office PowerPoint</Application>
  <PresentationFormat>와이드스크린</PresentationFormat>
  <Paragraphs>249</Paragraphs>
  <Slides>23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Arial Unicode MS</vt:lpstr>
      <vt:lpstr>Roboto Mono</vt:lpstr>
      <vt:lpstr>고도 B</vt:lpstr>
      <vt:lpstr>고도 M</vt:lpstr>
      <vt:lpstr>맑은 고딕</vt:lpstr>
      <vt:lpstr>Arial</vt:lpstr>
      <vt:lpstr>Office 테마</vt:lpstr>
      <vt:lpstr>Input Pipeline</vt:lpstr>
      <vt:lpstr>　Pipeline?</vt:lpstr>
      <vt:lpstr>　Queues</vt:lpstr>
      <vt:lpstr>　Queues</vt:lpstr>
      <vt:lpstr>　Queues</vt:lpstr>
      <vt:lpstr>　Queues</vt:lpstr>
      <vt:lpstr>　Queues</vt:lpstr>
      <vt:lpstr>　Queues with TF</vt:lpstr>
      <vt:lpstr>　Queues &amp; Threads</vt:lpstr>
      <vt:lpstr>　Multi Threads with TF</vt:lpstr>
      <vt:lpstr>　Queues &amp; Threads</vt:lpstr>
      <vt:lpstr>　 tf.Coordinator &amp; tf.QueueRunner</vt:lpstr>
      <vt:lpstr>　 tf.Coordinator</vt:lpstr>
      <vt:lpstr>　tf.FIFOQueue &amp; tf.RandomShuffleQueue</vt:lpstr>
      <vt:lpstr>　tf.PaddingFIFOQueue &amp; tf.PriorityQueue</vt:lpstr>
      <vt:lpstr>　Create the Queue</vt:lpstr>
      <vt:lpstr>　Data Reader</vt:lpstr>
      <vt:lpstr>　Bulit-in Reader</vt:lpstr>
      <vt:lpstr>　Data Reader Code</vt:lpstr>
      <vt:lpstr>　Data Reader Code</vt:lpstr>
      <vt:lpstr>　Data Reader Code</vt:lpstr>
      <vt:lpstr>　Data Reader Code</vt:lpstr>
      <vt:lpstr>　TFRecord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Pipeline</dc:title>
  <dc:creator>JangYehoon</dc:creator>
  <cp:lastModifiedBy>JangYehoon</cp:lastModifiedBy>
  <cp:revision>90</cp:revision>
  <dcterms:created xsi:type="dcterms:W3CDTF">2017-07-25T03:44:44Z</dcterms:created>
  <dcterms:modified xsi:type="dcterms:W3CDTF">2017-07-28T03:01:27Z</dcterms:modified>
</cp:coreProperties>
</file>